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4.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0"/>
  </p:notesMasterIdLst>
  <p:sldIdLst>
    <p:sldId id="266" r:id="rId2"/>
    <p:sldId id="498" r:id="rId3"/>
    <p:sldId id="501" r:id="rId4"/>
    <p:sldId id="499" r:id="rId5"/>
    <p:sldId id="319" r:id="rId6"/>
    <p:sldId id="475" r:id="rId7"/>
    <p:sldId id="328" r:id="rId8"/>
    <p:sldId id="485" r:id="rId9"/>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68"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hiraj Chidwal" initials="DC" lastIdx="3" clrIdx="0">
    <p:extLst>
      <p:ext uri="{19B8F6BF-5375-455C-9EA6-DF929625EA0E}">
        <p15:presenceInfo xmlns:p15="http://schemas.microsoft.com/office/powerpoint/2012/main" userId="3f74bc8821c4c0cc" providerId="Windows Live"/>
      </p:ext>
    </p:extLst>
  </p:cmAuthor>
  <p:cmAuthor id="2" name="investment alanwar" initials="ia" lastIdx="21" clrIdx="1">
    <p:extLst>
      <p:ext uri="{19B8F6BF-5375-455C-9EA6-DF929625EA0E}">
        <p15:presenceInfo xmlns:p15="http://schemas.microsoft.com/office/powerpoint/2012/main" userId="1f8f8f35645ebb56" providerId="Windows Live"/>
      </p:ext>
    </p:extLst>
  </p:cmAuthor>
  <p:cmAuthor id="3" name="Ahmed Ibrahim El Dosoqey" initials="AIED" lastIdx="2" clrIdx="2">
    <p:extLst>
      <p:ext uri="{19B8F6BF-5375-455C-9EA6-DF929625EA0E}">
        <p15:presenceInfo xmlns:p15="http://schemas.microsoft.com/office/powerpoint/2012/main" userId="S-1-5-21-129396674-1682961518-650049869-110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1A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80" autoAdjust="0"/>
    <p:restoredTop sz="70983" autoAdjust="0"/>
  </p:normalViewPr>
  <p:slideViewPr>
    <p:cSldViewPr snapToGrid="0">
      <p:cViewPr varScale="1">
        <p:scale>
          <a:sx n="74" d="100"/>
          <a:sy n="74" d="100"/>
        </p:scale>
        <p:origin x="84" y="72"/>
      </p:cViewPr>
      <p:guideLst>
        <p:guide orient="horz" pos="1968"/>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G:\My%20Drive\Al%20Anwar%20Investments\AAH\Investor%20Presentation\Investor%20Presentation%20-%20Mar'23.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CD0B-4414-8F7F-374DB9F992CB}"/>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3-CD0B-4414-8F7F-374DB9F992CB}"/>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5-CD0B-4414-8F7F-374DB9F992CB}"/>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7-CD0B-4414-8F7F-374DB9F992CB}"/>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9-CD0B-4414-8F7F-374DB9F992CB}"/>
              </c:ext>
            </c:extLst>
          </c:dPt>
          <c:dPt>
            <c:idx val="5"/>
            <c:bubble3D val="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B-CD0B-4414-8F7F-374DB9F992CB}"/>
              </c:ext>
            </c:extLst>
          </c:dPt>
          <c:dPt>
            <c:idx val="6"/>
            <c:bubble3D val="0"/>
            <c:spPr>
              <a:solidFill>
                <a:schemeClr val="accent1">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D-CD0B-4414-8F7F-374DB9F992CB}"/>
              </c:ext>
            </c:extLst>
          </c:dPt>
          <c:dPt>
            <c:idx val="7"/>
            <c:bubble3D val="0"/>
            <c:spPr>
              <a:solidFill>
                <a:schemeClr val="accent2">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F-CD0B-4414-8F7F-374DB9F992CB}"/>
              </c:ext>
            </c:extLst>
          </c:dPt>
          <c:dPt>
            <c:idx val="8"/>
            <c:bubble3D val="0"/>
            <c:spPr>
              <a:solidFill>
                <a:schemeClr val="accent3">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11-CD0B-4414-8F7F-374DB9F992CB}"/>
              </c:ext>
            </c:extLst>
          </c:dPt>
          <c:dPt>
            <c:idx val="9"/>
            <c:bubble3D val="0"/>
            <c:spPr>
              <a:solidFill>
                <a:schemeClr val="accent4">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13-CD0B-4414-8F7F-374DB9F992CB}"/>
              </c:ext>
            </c:extLst>
          </c:dPt>
          <c:dPt>
            <c:idx val="10"/>
            <c:bubble3D val="0"/>
            <c:spPr>
              <a:solidFill>
                <a:schemeClr val="accent5">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15-CD0B-4414-8F7F-374DB9F992CB}"/>
              </c:ext>
            </c:extLst>
          </c:dPt>
          <c:dPt>
            <c:idx val="11"/>
            <c:bubble3D val="0"/>
            <c:spPr>
              <a:solidFill>
                <a:schemeClr val="accent6">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17-CD0B-4414-8F7F-374DB9F992CB}"/>
              </c:ext>
            </c:extLst>
          </c:dPt>
          <c:dPt>
            <c:idx val="12"/>
            <c:bubble3D val="0"/>
            <c:spPr>
              <a:solidFill>
                <a:schemeClr val="accent1">
                  <a:lumMod val="80000"/>
                  <a:lumOff val="2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19-CD0B-4414-8F7F-374DB9F992CB}"/>
              </c:ext>
            </c:extLst>
          </c:dPt>
          <c:dPt>
            <c:idx val="13"/>
            <c:bubble3D val="0"/>
            <c:spPr>
              <a:solidFill>
                <a:schemeClr val="accent2">
                  <a:lumMod val="80000"/>
                  <a:lumOff val="2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1B-CD0B-4414-8F7F-374DB9F992CB}"/>
              </c:ext>
            </c:extLst>
          </c:dPt>
          <c:dPt>
            <c:idx val="14"/>
            <c:bubble3D val="0"/>
            <c:spPr>
              <a:solidFill>
                <a:schemeClr val="accent3">
                  <a:lumMod val="80000"/>
                  <a:lumOff val="2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1D-CD0B-4414-8F7F-374DB9F992CB}"/>
              </c:ext>
            </c:extLst>
          </c:dPt>
          <c:dLbls>
            <c:dLbl>
              <c:idx val="0"/>
              <c:layout>
                <c:manualLayout>
                  <c:x val="-2.1215554375800045E-2"/>
                  <c:y val="-2.6867809951921675E-3"/>
                </c:manualLayout>
              </c:layout>
              <c:spPr>
                <a:noFill/>
                <a:ln>
                  <a:noFill/>
                </a:ln>
                <a:effectLst/>
              </c:spPr>
              <c:txPr>
                <a:bodyPr rot="0" spcFirstLastPara="1" vertOverflow="ellipsis" vert="horz" wrap="square" anchor="ctr" anchorCtr="1"/>
                <a:lstStyle/>
                <a:p>
                  <a:pPr>
                    <a:defRPr sz="1200" b="1" i="0" u="none" strike="noStrike" kern="1200" spc="0" baseline="0">
                      <a:solidFill>
                        <a:schemeClr val="accent1"/>
                      </a:solidFill>
                      <a:latin typeface="+mn-lt"/>
                      <a:ea typeface="+mn-ea"/>
                      <a:cs typeface="+mn-cs"/>
                    </a:defRPr>
                  </a:pPr>
                  <a:endParaRPr lang="en-US"/>
                </a:p>
              </c:txPr>
              <c:dLblPos val="bestFit"/>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01-CD0B-4414-8F7F-374DB9F992CB}"/>
                </c:ext>
                <c:ext xmlns:c15="http://schemas.microsoft.com/office/drawing/2012/chart" uri="{CE6537A1-D6FC-4f65-9D91-7224C49458BB}">
                  <c15:layout/>
                </c:ext>
              </c:extLst>
            </c:dLbl>
            <c:dLbl>
              <c:idx val="1"/>
              <c:layout>
                <c:manualLayout>
                  <c:x val="-1.6972443500639974E-2"/>
                  <c:y val="-5.9109181894227168E-2"/>
                </c:manualLayout>
              </c:layout>
              <c:spPr>
                <a:noFill/>
                <a:ln>
                  <a:noFill/>
                </a:ln>
                <a:effectLst/>
              </c:spPr>
              <c:txPr>
                <a:bodyPr rot="0" spcFirstLastPara="1" vertOverflow="ellipsis" vert="horz" wrap="square" anchor="ctr" anchorCtr="1"/>
                <a:lstStyle/>
                <a:p>
                  <a:pPr>
                    <a:defRPr sz="1200" b="1" i="0" u="none" strike="noStrike" kern="1200" spc="0" baseline="0">
                      <a:solidFill>
                        <a:schemeClr val="accent2"/>
                      </a:solidFill>
                      <a:latin typeface="+mn-lt"/>
                      <a:ea typeface="+mn-ea"/>
                      <a:cs typeface="+mn-cs"/>
                    </a:defRPr>
                  </a:pPr>
                  <a:endParaRPr lang="en-US"/>
                </a:p>
              </c:txPr>
              <c:dLblPos val="bestFit"/>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03-CD0B-4414-8F7F-374DB9F992CB}"/>
                </c:ext>
                <c:ext xmlns:c15="http://schemas.microsoft.com/office/drawing/2012/chart" uri="{CE6537A1-D6FC-4f65-9D91-7224C49458BB}">
                  <c15:layout/>
                </c:ext>
              </c:extLst>
            </c:dLbl>
            <c:dLbl>
              <c:idx val="2"/>
              <c:layout>
                <c:manualLayout>
                  <c:x val="-4.5008715082455004E-3"/>
                  <c:y val="2.0151069021499747E-2"/>
                </c:manualLayout>
              </c:layout>
              <c:spPr>
                <a:noFill/>
                <a:ln>
                  <a:noFill/>
                </a:ln>
                <a:effectLst/>
              </c:spPr>
              <c:txPr>
                <a:bodyPr rot="0" spcFirstLastPara="1" vertOverflow="ellipsis" vert="horz" wrap="square" anchor="ctr" anchorCtr="1"/>
                <a:lstStyle/>
                <a:p>
                  <a:pPr>
                    <a:defRPr sz="1200" b="1" i="0" u="none" strike="noStrike" kern="1200" spc="0" baseline="0">
                      <a:solidFill>
                        <a:schemeClr val="accent3"/>
                      </a:solidFill>
                      <a:latin typeface="+mn-lt"/>
                      <a:ea typeface="+mn-ea"/>
                      <a:cs typeface="+mn-cs"/>
                    </a:defRPr>
                  </a:pPr>
                  <a:endParaRPr lang="en-US"/>
                </a:p>
              </c:txPr>
              <c:dLblPos val="bestFit"/>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05-CD0B-4414-8F7F-374DB9F992CB}"/>
                </c:ext>
                <c:ext xmlns:c15="http://schemas.microsoft.com/office/drawing/2012/chart" uri="{CE6537A1-D6FC-4f65-9D91-7224C49458BB}">
                  <c15:layout>
                    <c:manualLayout>
                      <c:w val="0.11963451112513603"/>
                      <c:h val="0.23232595265426459"/>
                    </c:manualLayout>
                  </c15:layout>
                </c:ext>
              </c:extLst>
            </c:dLbl>
            <c:dLbl>
              <c:idx val="3"/>
              <c:layout>
                <c:manualLayout>
                  <c:x val="-4.1211882581428626E-2"/>
                  <c:y val="4.5675276918266429E-2"/>
                </c:manualLayout>
              </c:layout>
              <c:spPr>
                <a:noFill/>
                <a:ln>
                  <a:noFill/>
                </a:ln>
                <a:effectLst/>
              </c:spPr>
              <c:txPr>
                <a:bodyPr rot="0" spcFirstLastPara="1" vertOverflow="ellipsis" vert="horz" wrap="square" anchor="ctr" anchorCtr="1"/>
                <a:lstStyle/>
                <a:p>
                  <a:pPr>
                    <a:defRPr sz="1200" b="1" i="0" u="none" strike="noStrike" kern="1200" spc="0" baseline="0">
                      <a:solidFill>
                        <a:schemeClr val="accent4"/>
                      </a:solidFill>
                      <a:latin typeface="+mn-lt"/>
                      <a:ea typeface="+mn-ea"/>
                      <a:cs typeface="+mn-cs"/>
                    </a:defRPr>
                  </a:pPr>
                  <a:endParaRPr lang="en-US"/>
                </a:p>
              </c:txPr>
              <c:dLblPos val="bestFit"/>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07-CD0B-4414-8F7F-374DB9F992CB}"/>
                </c:ext>
                <c:ext xmlns:c15="http://schemas.microsoft.com/office/drawing/2012/chart" uri="{CE6537A1-D6FC-4f65-9D91-7224C49458BB}">
                  <c15:layout>
                    <c:manualLayout>
                      <c:w val="0.11925263114637161"/>
                      <c:h val="0.18665067573599817"/>
                    </c:manualLayout>
                  </c15:layout>
                </c:ext>
              </c:extLst>
            </c:dLbl>
            <c:dLbl>
              <c:idx val="4"/>
              <c:layout>
                <c:manualLayout>
                  <c:x val="2.6232113235977308E-2"/>
                  <c:y val="1.8807466966344999E-2"/>
                </c:manualLayout>
              </c:layout>
              <c:spPr>
                <a:noFill/>
                <a:ln>
                  <a:noFill/>
                </a:ln>
                <a:effectLst/>
              </c:spPr>
              <c:txPr>
                <a:bodyPr rot="0" spcFirstLastPara="1" vertOverflow="ellipsis" vert="horz" wrap="square" anchor="ctr" anchorCtr="1"/>
                <a:lstStyle/>
                <a:p>
                  <a:pPr>
                    <a:defRPr sz="1200" b="1" i="0" u="none" strike="noStrike" kern="1200" spc="0" baseline="0">
                      <a:solidFill>
                        <a:schemeClr val="accent5"/>
                      </a:solidFill>
                      <a:latin typeface="+mn-lt"/>
                      <a:ea typeface="+mn-ea"/>
                      <a:cs typeface="+mn-cs"/>
                    </a:defRPr>
                  </a:pPr>
                  <a:endParaRPr lang="en-US"/>
                </a:p>
              </c:txPr>
              <c:dLblPos val="bestFit"/>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09-CD0B-4414-8F7F-374DB9F992CB}"/>
                </c:ext>
                <c:ext xmlns:c15="http://schemas.microsoft.com/office/drawing/2012/chart" uri="{CE6537A1-D6FC-4f65-9D91-7224C49458BB}">
                  <c15:layout/>
                </c:ext>
              </c:extLst>
            </c:dLbl>
            <c:dLbl>
              <c:idx val="5"/>
              <c:layout>
                <c:manualLayout>
                  <c:x val="7.8696339707931884E-2"/>
                  <c:y val="7.2543086870187859E-2"/>
                </c:manualLayout>
              </c:layout>
              <c:spPr>
                <a:noFill/>
                <a:ln>
                  <a:noFill/>
                </a:ln>
                <a:effectLst/>
              </c:spPr>
              <c:txPr>
                <a:bodyPr rot="0" spcFirstLastPara="1" vertOverflow="ellipsis" vert="horz" wrap="square" anchor="ctr" anchorCtr="1"/>
                <a:lstStyle/>
                <a:p>
                  <a:pPr>
                    <a:defRPr sz="1200" b="1" i="0" u="none" strike="noStrike" kern="1200" spc="0" baseline="0">
                      <a:solidFill>
                        <a:schemeClr val="accent6"/>
                      </a:solidFill>
                      <a:latin typeface="+mn-lt"/>
                      <a:ea typeface="+mn-ea"/>
                      <a:cs typeface="+mn-cs"/>
                    </a:defRPr>
                  </a:pPr>
                  <a:endParaRPr lang="en-US"/>
                </a:p>
              </c:txPr>
              <c:dLblPos val="bestFit"/>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0B-CD0B-4414-8F7F-374DB9F992CB}"/>
                </c:ext>
                <c:ext xmlns:c15="http://schemas.microsoft.com/office/drawing/2012/chart" uri="{CE6537A1-D6FC-4f65-9D91-7224C49458BB}">
                  <c15:layout/>
                </c:ext>
              </c:extLst>
            </c:dLbl>
            <c:dLbl>
              <c:idx val="6"/>
              <c:layout>
                <c:manualLayout>
                  <c:x val="-1.5302066054320102E-2"/>
                  <c:y val="6.1795962889419284E-2"/>
                </c:manualLayout>
              </c:layout>
              <c:spPr>
                <a:noFill/>
                <a:ln>
                  <a:noFill/>
                </a:ln>
                <a:effectLst/>
              </c:spPr>
              <c:txPr>
                <a:bodyPr rot="0" spcFirstLastPara="1" vertOverflow="ellipsis" vert="horz" wrap="square" anchor="ctr" anchorCtr="1"/>
                <a:lstStyle/>
                <a:p>
                  <a:pPr>
                    <a:defRPr sz="1200" b="1" i="0" u="none" strike="noStrike" kern="1200" spc="0" baseline="0">
                      <a:solidFill>
                        <a:schemeClr val="accent1">
                          <a:lumMod val="60000"/>
                        </a:schemeClr>
                      </a:solidFill>
                      <a:latin typeface="+mn-lt"/>
                      <a:ea typeface="+mn-ea"/>
                      <a:cs typeface="+mn-cs"/>
                    </a:defRPr>
                  </a:pPr>
                  <a:endParaRPr lang="en-US"/>
                </a:p>
              </c:txPr>
              <c:dLblPos val="bestFit"/>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0D-CD0B-4414-8F7F-374DB9F992CB}"/>
                </c:ext>
                <c:ext xmlns:c15="http://schemas.microsoft.com/office/drawing/2012/chart" uri="{CE6537A1-D6FC-4f65-9D91-7224C49458BB}">
                  <c15:layout/>
                </c:ext>
              </c:extLst>
            </c:dLbl>
            <c:dLbl>
              <c:idx val="7"/>
              <c:layout>
                <c:manualLayout>
                  <c:x val="0"/>
                  <c:y val="-1.8807466966344999E-2"/>
                </c:manualLayout>
              </c:layout>
              <c:spPr>
                <a:noFill/>
                <a:ln>
                  <a:noFill/>
                </a:ln>
                <a:effectLst/>
              </c:spPr>
              <c:txPr>
                <a:bodyPr rot="0" spcFirstLastPara="1" vertOverflow="ellipsis" vert="horz" wrap="square" anchor="ctr" anchorCtr="1"/>
                <a:lstStyle/>
                <a:p>
                  <a:pPr>
                    <a:defRPr sz="1200" b="1" i="0" u="none" strike="noStrike" kern="1200" spc="0" baseline="0">
                      <a:solidFill>
                        <a:schemeClr val="accent2">
                          <a:lumMod val="60000"/>
                        </a:schemeClr>
                      </a:solidFill>
                      <a:latin typeface="+mn-lt"/>
                      <a:ea typeface="+mn-ea"/>
                      <a:cs typeface="+mn-cs"/>
                    </a:defRPr>
                  </a:pPr>
                  <a:endParaRPr lang="en-US"/>
                </a:p>
              </c:txPr>
              <c:dLblPos val="bestFit"/>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0F-CD0B-4414-8F7F-374DB9F992CB}"/>
                </c:ext>
                <c:ext xmlns:c15="http://schemas.microsoft.com/office/drawing/2012/chart" uri="{CE6537A1-D6FC-4f65-9D91-7224C49458BB}">
                  <c15:layout/>
                </c:ext>
              </c:extLst>
            </c:dLbl>
            <c:dLbl>
              <c:idx val="8"/>
              <c:layout>
                <c:manualLayout>
                  <c:x val="-1.2154604283442856E-18"/>
                  <c:y val="-7.2542981091408526E-2"/>
                </c:manualLayout>
              </c:layout>
              <c:spPr>
                <a:noFill/>
                <a:ln>
                  <a:noFill/>
                </a:ln>
                <a:effectLst/>
              </c:spPr>
              <c:txPr>
                <a:bodyPr rot="0" spcFirstLastPara="1" vertOverflow="ellipsis" vert="horz" wrap="square" anchor="ctr" anchorCtr="1"/>
                <a:lstStyle/>
                <a:p>
                  <a:pPr>
                    <a:defRPr sz="1200" b="1" i="0" u="none" strike="noStrike" kern="1200" spc="0" baseline="0">
                      <a:solidFill>
                        <a:schemeClr val="accent3">
                          <a:lumMod val="60000"/>
                        </a:schemeClr>
                      </a:solidFill>
                      <a:latin typeface="+mn-lt"/>
                      <a:ea typeface="+mn-ea"/>
                      <a:cs typeface="+mn-cs"/>
                    </a:defRPr>
                  </a:pPr>
                  <a:endParaRPr lang="en-US"/>
                </a:p>
              </c:txPr>
              <c:dLblPos val="bestFit"/>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11-CD0B-4414-8F7F-374DB9F992CB}"/>
                </c:ext>
                <c:ext xmlns:c15="http://schemas.microsoft.com/office/drawing/2012/chart" uri="{CE6537A1-D6FC-4f65-9D91-7224C49458BB}">
                  <c15:layout>
                    <c:manualLayout>
                      <c:w val="9.8663019150462383E-2"/>
                      <c:h val="0.19471101872157456"/>
                    </c:manualLayout>
                  </c15:layout>
                </c:ext>
              </c:extLst>
            </c:dLbl>
            <c:dLbl>
              <c:idx val="9"/>
              <c:layout>
                <c:manualLayout>
                  <c:x val="-2.1860094363314424E-2"/>
                  <c:y val="2.6867809951921428E-3"/>
                </c:manualLayout>
              </c:layout>
              <c:spPr>
                <a:noFill/>
                <a:ln>
                  <a:noFill/>
                </a:ln>
                <a:effectLst/>
              </c:spPr>
              <c:txPr>
                <a:bodyPr rot="0" spcFirstLastPara="1" vertOverflow="ellipsis" vert="horz" wrap="square" anchor="ctr" anchorCtr="1"/>
                <a:lstStyle/>
                <a:p>
                  <a:pPr>
                    <a:defRPr sz="1200" b="1" i="0" u="none" strike="noStrike" kern="1200" spc="0" baseline="0">
                      <a:solidFill>
                        <a:schemeClr val="accent4">
                          <a:lumMod val="60000"/>
                        </a:schemeClr>
                      </a:solidFill>
                      <a:latin typeface="+mn-lt"/>
                      <a:ea typeface="+mn-ea"/>
                      <a:cs typeface="+mn-cs"/>
                    </a:defRPr>
                  </a:pPr>
                  <a:endParaRPr lang="en-US"/>
                </a:p>
              </c:txPr>
              <c:dLblPos val="bestFit"/>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13-CD0B-4414-8F7F-374DB9F992CB}"/>
                </c:ext>
                <c:ext xmlns:c15="http://schemas.microsoft.com/office/drawing/2012/chart" uri="{CE6537A1-D6FC-4f65-9D91-7224C49458BB}">
                  <c15:layout/>
                </c:ext>
              </c:extLst>
            </c:dLbl>
            <c:dLbl>
              <c:idx val="10"/>
              <c:layout>
                <c:manualLayout>
                  <c:x val="-0.10274244350757779"/>
                  <c:y val="-5.104883890865073E-2"/>
                </c:manualLayout>
              </c:layout>
              <c:spPr>
                <a:noFill/>
                <a:ln>
                  <a:noFill/>
                </a:ln>
                <a:effectLst/>
              </c:spPr>
              <c:txPr>
                <a:bodyPr rot="0" spcFirstLastPara="1" vertOverflow="ellipsis" vert="horz" wrap="square" anchor="ctr" anchorCtr="1"/>
                <a:lstStyle/>
                <a:p>
                  <a:pPr>
                    <a:defRPr sz="1200" b="1" i="0" u="none" strike="noStrike" kern="1200" spc="0" baseline="0">
                      <a:solidFill>
                        <a:schemeClr val="accent5">
                          <a:lumMod val="60000"/>
                        </a:schemeClr>
                      </a:solidFill>
                      <a:latin typeface="+mn-lt"/>
                      <a:ea typeface="+mn-ea"/>
                      <a:cs typeface="+mn-cs"/>
                    </a:defRPr>
                  </a:pPr>
                  <a:endParaRPr lang="en-US"/>
                </a:p>
              </c:txPr>
              <c:dLblPos val="bestFit"/>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15-CD0B-4414-8F7F-374DB9F992CB}"/>
                </c:ext>
                <c:ext xmlns:c15="http://schemas.microsoft.com/office/drawing/2012/chart" uri="{CE6537A1-D6FC-4f65-9D91-7224C49458BB}">
                  <c15:layout/>
                </c:ext>
              </c:extLst>
            </c:dLbl>
            <c:dLbl>
              <c:idx val="11"/>
              <c:layout>
                <c:manualLayout>
                  <c:x val="-2.1860373587536883E-3"/>
                  <c:y val="-9.6724115826917145E-2"/>
                </c:manualLayout>
              </c:layout>
              <c:spPr>
                <a:noFill/>
                <a:ln>
                  <a:noFill/>
                </a:ln>
                <a:effectLst/>
              </c:spPr>
              <c:txPr>
                <a:bodyPr rot="0" spcFirstLastPara="1" vertOverflow="ellipsis" vert="horz" wrap="square" anchor="ctr" anchorCtr="1"/>
                <a:lstStyle/>
                <a:p>
                  <a:pPr>
                    <a:defRPr sz="1200" b="1" i="0" u="none" strike="noStrike" kern="1200" spc="0" baseline="0">
                      <a:solidFill>
                        <a:schemeClr val="accent6">
                          <a:lumMod val="60000"/>
                        </a:schemeClr>
                      </a:solidFill>
                      <a:latin typeface="+mn-lt"/>
                      <a:ea typeface="+mn-ea"/>
                      <a:cs typeface="+mn-cs"/>
                    </a:defRPr>
                  </a:pPr>
                  <a:endParaRPr lang="en-US"/>
                </a:p>
              </c:txPr>
              <c:dLblPos val="bestFit"/>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17-CD0B-4414-8F7F-374DB9F992CB}"/>
                </c:ext>
                <c:ext xmlns:c15="http://schemas.microsoft.com/office/drawing/2012/chart" uri="{CE6537A1-D6FC-4f65-9D91-7224C49458BB}">
                  <c15:layout/>
                </c:ext>
              </c:extLst>
            </c:dLbl>
            <c:dLbl>
              <c:idx val="12"/>
              <c:layout>
                <c:manualLayout>
                  <c:x val="6.7046497479024164E-2"/>
                  <c:y val="-8.732038234374466E-2"/>
                </c:manualLayout>
              </c:layout>
              <c:spPr>
                <a:noFill/>
                <a:ln>
                  <a:noFill/>
                </a:ln>
                <a:effectLst/>
              </c:spPr>
              <c:txPr>
                <a:bodyPr rot="0" spcFirstLastPara="1" vertOverflow="ellipsis" vert="horz" wrap="square" anchor="ctr" anchorCtr="1"/>
                <a:lstStyle/>
                <a:p>
                  <a:pPr>
                    <a:defRPr sz="1200" b="1" i="0" u="none" strike="noStrike" kern="1200" spc="0" baseline="0">
                      <a:solidFill>
                        <a:schemeClr val="accent1">
                          <a:lumMod val="80000"/>
                          <a:lumOff val="20000"/>
                        </a:schemeClr>
                      </a:solidFill>
                      <a:latin typeface="+mn-lt"/>
                      <a:ea typeface="+mn-ea"/>
                      <a:cs typeface="+mn-cs"/>
                    </a:defRPr>
                  </a:pPr>
                  <a:endParaRPr lang="en-US"/>
                </a:p>
              </c:txPr>
              <c:dLblPos val="bestFit"/>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19-CD0B-4414-8F7F-374DB9F992CB}"/>
                </c:ext>
                <c:ext xmlns:c15="http://schemas.microsoft.com/office/drawing/2012/chart" uri="{CE6537A1-D6FC-4f65-9D91-7224C49458BB}">
                  <c15:layout>
                    <c:manualLayout>
                      <c:w val="9.6127676876749654E-2"/>
                      <c:h val="3.2872871254955208E-2"/>
                    </c:manualLayout>
                  </c15:layout>
                </c:ext>
              </c:extLst>
            </c:dLbl>
            <c:dLbl>
              <c:idx val="13"/>
              <c:layout>
                <c:manualLayout>
                  <c:x val="6.9952301962606073E-2"/>
                  <c:y val="-8.0603429855764536E-3"/>
                </c:manualLayout>
              </c:layout>
              <c:spPr>
                <a:noFill/>
                <a:ln>
                  <a:noFill/>
                </a:ln>
                <a:effectLst/>
              </c:spPr>
              <c:txPr>
                <a:bodyPr rot="0" spcFirstLastPara="1" vertOverflow="ellipsis" vert="horz" wrap="square" anchor="ctr" anchorCtr="1"/>
                <a:lstStyle/>
                <a:p>
                  <a:pPr>
                    <a:defRPr sz="1200" b="1" i="0" u="none" strike="noStrike" kern="1200" spc="0" baseline="0">
                      <a:solidFill>
                        <a:schemeClr val="accent2">
                          <a:lumMod val="80000"/>
                          <a:lumOff val="20000"/>
                        </a:schemeClr>
                      </a:solidFill>
                      <a:latin typeface="+mn-lt"/>
                      <a:ea typeface="+mn-ea"/>
                      <a:cs typeface="+mn-cs"/>
                    </a:defRPr>
                  </a:pPr>
                  <a:endParaRPr lang="en-US"/>
                </a:p>
              </c:txPr>
              <c:dLblPos val="bestFit"/>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1B-CD0B-4414-8F7F-374DB9F992CB}"/>
                </c:ext>
                <c:ext xmlns:c15="http://schemas.microsoft.com/office/drawing/2012/chart" uri="{CE6537A1-D6FC-4f65-9D91-7224C49458BB}">
                  <c15:layout/>
                </c:ext>
              </c:extLst>
            </c:dLbl>
            <c:dLbl>
              <c:idx val="14"/>
              <c:layout>
                <c:manualLayout>
                  <c:x val="5.9022254780948948E-2"/>
                  <c:y val="-4.0301714927882155E-2"/>
                </c:manualLayout>
              </c:layout>
              <c:spPr>
                <a:noFill/>
                <a:ln>
                  <a:noFill/>
                </a:ln>
                <a:effectLst/>
              </c:spPr>
              <c:txPr>
                <a:bodyPr rot="0" spcFirstLastPara="1" vertOverflow="ellipsis" vert="horz" wrap="square" anchor="ctr" anchorCtr="1"/>
                <a:lstStyle/>
                <a:p>
                  <a:pPr>
                    <a:defRPr sz="1200" b="1" i="0" u="none" strike="noStrike" kern="1200" spc="0" baseline="0">
                      <a:solidFill>
                        <a:schemeClr val="accent3">
                          <a:lumMod val="80000"/>
                          <a:lumOff val="20000"/>
                        </a:schemeClr>
                      </a:solidFill>
                      <a:latin typeface="+mn-lt"/>
                      <a:ea typeface="+mn-ea"/>
                      <a:cs typeface="+mn-cs"/>
                    </a:defRPr>
                  </a:pPr>
                  <a:endParaRPr lang="en-US"/>
                </a:p>
              </c:txPr>
              <c:dLblPos val="bestFit"/>
              <c:showLegendKey val="0"/>
              <c:showVal val="0"/>
              <c:showCatName val="1"/>
              <c:showSerName val="0"/>
              <c:showPercent val="0"/>
              <c:showBubbleSize val="0"/>
              <c:extLst xmlns:c16r2="http://schemas.microsoft.com/office/drawing/2015/06/chart">
                <c:ext xmlns:c16="http://schemas.microsoft.com/office/drawing/2014/chart" uri="{C3380CC4-5D6E-409C-BE32-E72D297353CC}">
                  <c16:uniqueId val="{0000001D-CD0B-4414-8F7F-374DB9F992CB}"/>
                </c:ext>
                <c:ext xmlns:c15="http://schemas.microsoft.com/office/drawing/2012/chart" uri="{CE6537A1-D6FC-4f65-9D91-7224C49458BB}">
                  <c15:layout/>
                </c:ext>
              </c:extLst>
            </c:dLbl>
            <c:spPr>
              <a:noFill/>
              <a:ln>
                <a:noFill/>
              </a:ln>
              <a:effectLst/>
            </c:spPr>
            <c:dLblPos val="outEnd"/>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(Sheet2!$B$5:$B$12,Sheet2!$B$14:$B$18,Sheet2!$B$19:$B$20)</c:f>
              <c:strCache>
                <c:ptCount val="15"/>
                <c:pt idx="0">
                  <c:v>Oman Chlorine SAOG</c:v>
                </c:pt>
                <c:pt idx="1">
                  <c:v>National Detergent SAOG</c:v>
                </c:pt>
                <c:pt idx="2">
                  <c:v>Arabia Falcon Insur. SAOG</c:v>
                </c:pt>
                <c:pt idx="3">
                  <c:v>Alruwad School SAOC</c:v>
                </c:pt>
                <c:pt idx="4">
                  <c:v>Voltamp Energy SAOG </c:v>
                </c:pt>
                <c:pt idx="5">
                  <c:v>Al Maha Ceramics SAOG </c:v>
                </c:pt>
                <c:pt idx="6">
                  <c:v>National Biscuit SAOG</c:v>
                </c:pt>
                <c:pt idx="7">
                  <c:v>Hormuz Cement SAOC </c:v>
                </c:pt>
                <c:pt idx="8">
                  <c:v>Bank Dhofar SAOG </c:v>
                </c:pt>
                <c:pt idx="9">
                  <c:v>DIDIC </c:v>
                </c:pt>
                <c:pt idx="10">
                  <c:v>Ominvest Bonds</c:v>
                </c:pt>
                <c:pt idx="11">
                  <c:v>Almondz Global Securities, India</c:v>
                </c:pt>
                <c:pt idx="12">
                  <c:v>Others </c:v>
                </c:pt>
                <c:pt idx="13">
                  <c:v>Real Estate </c:v>
                </c:pt>
                <c:pt idx="14">
                  <c:v>Receivable and other assets </c:v>
                </c:pt>
              </c:strCache>
            </c:strRef>
          </c:cat>
          <c:val>
            <c:numRef>
              <c:f>(Sheet2!$D$5:$D$12,Sheet2!$D$14:$D$18,Sheet2!$D$19:$D$20)</c:f>
              <c:numCache>
                <c:formatCode>_(* #,##0_);_(* \(#,##0\);_(* "-"??_);_(@_)</c:formatCode>
                <c:ptCount val="15"/>
                <c:pt idx="0">
                  <c:v>7722</c:v>
                </c:pt>
                <c:pt idx="1">
                  <c:v>5283</c:v>
                </c:pt>
                <c:pt idx="2">
                  <c:v>4754</c:v>
                </c:pt>
                <c:pt idx="3">
                  <c:v>4406</c:v>
                </c:pt>
                <c:pt idx="4">
                  <c:v>4093</c:v>
                </c:pt>
                <c:pt idx="5">
                  <c:v>2470</c:v>
                </c:pt>
                <c:pt idx="6">
                  <c:v>2280</c:v>
                </c:pt>
                <c:pt idx="7">
                  <c:v>40</c:v>
                </c:pt>
                <c:pt idx="8">
                  <c:v>7029</c:v>
                </c:pt>
                <c:pt idx="9">
                  <c:v>4700</c:v>
                </c:pt>
                <c:pt idx="10">
                  <c:v>1518</c:v>
                </c:pt>
                <c:pt idx="11">
                  <c:v>852</c:v>
                </c:pt>
                <c:pt idx="12">
                  <c:v>77</c:v>
                </c:pt>
                <c:pt idx="13">
                  <c:v>2308</c:v>
                </c:pt>
                <c:pt idx="14">
                  <c:v>1299</c:v>
                </c:pt>
              </c:numCache>
            </c:numRef>
          </c:val>
          <c:extLst xmlns:c16r2="http://schemas.microsoft.com/office/drawing/2015/06/chart">
            <c:ext xmlns:c16="http://schemas.microsoft.com/office/drawing/2014/chart" uri="{C3380CC4-5D6E-409C-BE32-E72D297353CC}">
              <c16:uniqueId val="{0000001E-CD0B-4414-8F7F-374DB9F992CB}"/>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solidFill>
        <a:schemeClr val="accent3"/>
      </a:solidFill>
    </a:ln>
    <a:effectLst/>
  </c:spPr>
  <c:txPr>
    <a:bodyPr/>
    <a:lstStyle/>
    <a:p>
      <a:pPr>
        <a:defRPr sz="12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strRef>
              <c:f>Sheet1!$C$5</c:f>
              <c:strCache>
                <c:ptCount val="1"/>
                <c:pt idx="0">
                  <c:v>Dec'21</c:v>
                </c:pt>
              </c:strCache>
            </c:strRef>
          </c:tx>
          <c:spPr>
            <a:solidFill>
              <a:schemeClr val="accent2"/>
            </a:solidFill>
            <a:ln>
              <a:noFill/>
            </a:ln>
            <a:effectLst/>
          </c:spPr>
          <c:invertIfNegative val="0"/>
          <c:cat>
            <c:strRef>
              <c:f>Sheet1!$A$6:$A$12</c:f>
              <c:strCache>
                <c:ptCount val="7"/>
                <c:pt idx="0">
                  <c:v>Voltamp Energy SAOG </c:v>
                </c:pt>
                <c:pt idx="1">
                  <c:v>Al Maha Ceramics SAOG </c:v>
                </c:pt>
                <c:pt idx="2">
                  <c:v>Arabia Falcon Insur. SAOG</c:v>
                </c:pt>
                <c:pt idx="3">
                  <c:v>Alruwad School SAOC</c:v>
                </c:pt>
                <c:pt idx="4">
                  <c:v>National Detergent SAOG</c:v>
                </c:pt>
                <c:pt idx="5">
                  <c:v>Oman Chlorine SAOG</c:v>
                </c:pt>
                <c:pt idx="6">
                  <c:v>National Biscuit SAOG</c:v>
                </c:pt>
              </c:strCache>
            </c:strRef>
          </c:cat>
          <c:val>
            <c:numRef>
              <c:f>Sheet1!$C$6:$C$12</c:f>
              <c:numCache>
                <c:formatCode>_(* #,##0_);_(* \(#,##0\);_(* "-"??_);_(@_)</c:formatCode>
                <c:ptCount val="7"/>
                <c:pt idx="0">
                  <c:v>31525</c:v>
                </c:pt>
                <c:pt idx="1">
                  <c:v>9822</c:v>
                </c:pt>
                <c:pt idx="2">
                  <c:v>20443</c:v>
                </c:pt>
                <c:pt idx="3">
                  <c:v>2456</c:v>
                </c:pt>
                <c:pt idx="4">
                  <c:v>17769</c:v>
                </c:pt>
                <c:pt idx="5">
                  <c:v>19663</c:v>
                </c:pt>
                <c:pt idx="6">
                  <c:v>10793</c:v>
                </c:pt>
              </c:numCache>
            </c:numRef>
          </c:val>
          <c:extLst xmlns:c16r2="http://schemas.microsoft.com/office/drawing/2015/06/chart">
            <c:ext xmlns:c16="http://schemas.microsoft.com/office/drawing/2014/chart" uri="{C3380CC4-5D6E-409C-BE32-E72D297353CC}">
              <c16:uniqueId val="{00000000-246B-4FB4-8085-D91408FB39AB}"/>
            </c:ext>
          </c:extLst>
        </c:ser>
        <c:ser>
          <c:idx val="0"/>
          <c:order val="1"/>
          <c:tx>
            <c:strRef>
              <c:f>Sheet1!$B$5</c:f>
              <c:strCache>
                <c:ptCount val="1"/>
                <c:pt idx="0">
                  <c:v>Dec'22</c:v>
                </c:pt>
              </c:strCache>
            </c:strRef>
          </c:tx>
          <c:spPr>
            <a:solidFill>
              <a:schemeClr val="accent1"/>
            </a:solidFill>
            <a:ln>
              <a:noFill/>
            </a:ln>
            <a:effectLst/>
          </c:spPr>
          <c:invertIfNegative val="0"/>
          <c:cat>
            <c:strRef>
              <c:f>Sheet1!$A$6:$A$12</c:f>
              <c:strCache>
                <c:ptCount val="7"/>
                <c:pt idx="0">
                  <c:v>Voltamp Energy SAOG </c:v>
                </c:pt>
                <c:pt idx="1">
                  <c:v>Al Maha Ceramics SAOG </c:v>
                </c:pt>
                <c:pt idx="2">
                  <c:v>Arabia Falcon Insur. SAOG</c:v>
                </c:pt>
                <c:pt idx="3">
                  <c:v>Alruwad School SAOC</c:v>
                </c:pt>
                <c:pt idx="4">
                  <c:v>National Detergent SAOG</c:v>
                </c:pt>
                <c:pt idx="5">
                  <c:v>Oman Chlorine SAOG</c:v>
                </c:pt>
                <c:pt idx="6">
                  <c:v>National Biscuit SAOG</c:v>
                </c:pt>
              </c:strCache>
            </c:strRef>
          </c:cat>
          <c:val>
            <c:numRef>
              <c:f>Sheet1!$B$6:$B$12</c:f>
              <c:numCache>
                <c:formatCode>_(* #,##0_);_(* \(#,##0\);_(* "-"??_);_(@_)</c:formatCode>
                <c:ptCount val="7"/>
                <c:pt idx="0">
                  <c:v>35842</c:v>
                </c:pt>
                <c:pt idx="1">
                  <c:v>9977</c:v>
                </c:pt>
                <c:pt idx="2">
                  <c:v>23112</c:v>
                </c:pt>
                <c:pt idx="3">
                  <c:v>2493</c:v>
                </c:pt>
                <c:pt idx="4">
                  <c:v>19641</c:v>
                </c:pt>
                <c:pt idx="5">
                  <c:v>31359</c:v>
                </c:pt>
                <c:pt idx="6">
                  <c:v>14115</c:v>
                </c:pt>
              </c:numCache>
            </c:numRef>
          </c:val>
          <c:extLst xmlns:c16r2="http://schemas.microsoft.com/office/drawing/2015/06/chart">
            <c:ext xmlns:c16="http://schemas.microsoft.com/office/drawing/2014/chart" uri="{C3380CC4-5D6E-409C-BE32-E72D297353CC}">
              <c16:uniqueId val="{00000001-246B-4FB4-8085-D91408FB39AB}"/>
            </c:ext>
          </c:extLst>
        </c:ser>
        <c:dLbls>
          <c:showLegendKey val="0"/>
          <c:showVal val="0"/>
          <c:showCatName val="0"/>
          <c:showSerName val="0"/>
          <c:showPercent val="0"/>
          <c:showBubbleSize val="0"/>
        </c:dLbls>
        <c:gapWidth val="219"/>
        <c:overlap val="-27"/>
        <c:axId val="225628696"/>
        <c:axId val="225626736"/>
      </c:barChart>
      <c:catAx>
        <c:axId val="225628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5626736"/>
        <c:crosses val="autoZero"/>
        <c:auto val="1"/>
        <c:lblAlgn val="ctr"/>
        <c:lblOffset val="100"/>
        <c:noMultiLvlLbl val="0"/>
      </c:catAx>
      <c:valAx>
        <c:axId val="225626736"/>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562869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solidFill>
        <a:schemeClr val="accent3"/>
      </a:solid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strRef>
              <c:f>Sheet1!$E$5</c:f>
              <c:strCache>
                <c:ptCount val="1"/>
                <c:pt idx="0">
                  <c:v>Dec'21</c:v>
                </c:pt>
              </c:strCache>
            </c:strRef>
          </c:tx>
          <c:spPr>
            <a:solidFill>
              <a:schemeClr val="accent2"/>
            </a:solidFill>
            <a:ln>
              <a:noFill/>
            </a:ln>
            <a:effectLst/>
          </c:spPr>
          <c:invertIfNegative val="0"/>
          <c:cat>
            <c:strRef>
              <c:f>Sheet1!$A$6:$A$12</c:f>
              <c:strCache>
                <c:ptCount val="7"/>
                <c:pt idx="0">
                  <c:v>Voltamp Energy SAOG </c:v>
                </c:pt>
                <c:pt idx="1">
                  <c:v>Al Maha Ceramics SAOG </c:v>
                </c:pt>
                <c:pt idx="2">
                  <c:v>Arabia Falcon Insur. SAOG</c:v>
                </c:pt>
                <c:pt idx="3">
                  <c:v>Alruwad School SAOC</c:v>
                </c:pt>
                <c:pt idx="4">
                  <c:v>National Detergent SAOG</c:v>
                </c:pt>
                <c:pt idx="5">
                  <c:v>Oman Chlorine SAOG</c:v>
                </c:pt>
                <c:pt idx="6">
                  <c:v>National Biscuit SAOG</c:v>
                </c:pt>
              </c:strCache>
            </c:strRef>
          </c:cat>
          <c:val>
            <c:numRef>
              <c:f>Sheet1!$E$6:$E$12</c:f>
              <c:numCache>
                <c:formatCode>#,##0</c:formatCode>
                <c:ptCount val="7"/>
                <c:pt idx="0" formatCode="General">
                  <c:v>-685</c:v>
                </c:pt>
                <c:pt idx="1">
                  <c:v>2453</c:v>
                </c:pt>
                <c:pt idx="2" formatCode="General">
                  <c:v>1675</c:v>
                </c:pt>
                <c:pt idx="3" formatCode="General">
                  <c:v>-191</c:v>
                </c:pt>
                <c:pt idx="4" formatCode="General">
                  <c:v>-58</c:v>
                </c:pt>
                <c:pt idx="5" formatCode="General">
                  <c:v>-258</c:v>
                </c:pt>
                <c:pt idx="6" formatCode="General">
                  <c:v>393</c:v>
                </c:pt>
              </c:numCache>
            </c:numRef>
          </c:val>
          <c:extLst xmlns:c16r2="http://schemas.microsoft.com/office/drawing/2015/06/chart">
            <c:ext xmlns:c16="http://schemas.microsoft.com/office/drawing/2014/chart" uri="{C3380CC4-5D6E-409C-BE32-E72D297353CC}">
              <c16:uniqueId val="{00000000-9B26-4C7E-B156-132F8C687782}"/>
            </c:ext>
          </c:extLst>
        </c:ser>
        <c:ser>
          <c:idx val="0"/>
          <c:order val="1"/>
          <c:tx>
            <c:strRef>
              <c:f>Sheet1!$D$5</c:f>
              <c:strCache>
                <c:ptCount val="1"/>
                <c:pt idx="0">
                  <c:v>Dec'22</c:v>
                </c:pt>
              </c:strCache>
            </c:strRef>
          </c:tx>
          <c:spPr>
            <a:solidFill>
              <a:schemeClr val="accent1"/>
            </a:solidFill>
            <a:ln>
              <a:noFill/>
            </a:ln>
            <a:effectLst/>
          </c:spPr>
          <c:invertIfNegative val="0"/>
          <c:cat>
            <c:strRef>
              <c:f>Sheet1!$A$6:$A$12</c:f>
              <c:strCache>
                <c:ptCount val="7"/>
                <c:pt idx="0">
                  <c:v>Voltamp Energy SAOG </c:v>
                </c:pt>
                <c:pt idx="1">
                  <c:v>Al Maha Ceramics SAOG </c:v>
                </c:pt>
                <c:pt idx="2">
                  <c:v>Arabia Falcon Insur. SAOG</c:v>
                </c:pt>
                <c:pt idx="3">
                  <c:v>Alruwad School SAOC</c:v>
                </c:pt>
                <c:pt idx="4">
                  <c:v>National Detergent SAOG</c:v>
                </c:pt>
                <c:pt idx="5">
                  <c:v>Oman Chlorine SAOG</c:v>
                </c:pt>
                <c:pt idx="6">
                  <c:v>National Biscuit SAOG</c:v>
                </c:pt>
              </c:strCache>
            </c:strRef>
          </c:cat>
          <c:val>
            <c:numRef>
              <c:f>Sheet1!$D$6:$D$12</c:f>
              <c:numCache>
                <c:formatCode>#,##0</c:formatCode>
                <c:ptCount val="7"/>
                <c:pt idx="0" formatCode="General">
                  <c:v>-1253</c:v>
                </c:pt>
                <c:pt idx="1">
                  <c:v>3124</c:v>
                </c:pt>
                <c:pt idx="2" formatCode="General">
                  <c:v>1048</c:v>
                </c:pt>
                <c:pt idx="3" formatCode="General">
                  <c:v>-73</c:v>
                </c:pt>
                <c:pt idx="4" formatCode="General">
                  <c:v>-441</c:v>
                </c:pt>
                <c:pt idx="5">
                  <c:v>3919</c:v>
                </c:pt>
                <c:pt idx="6" formatCode="General">
                  <c:v>144</c:v>
                </c:pt>
              </c:numCache>
            </c:numRef>
          </c:val>
          <c:extLst xmlns:c16r2="http://schemas.microsoft.com/office/drawing/2015/06/chart">
            <c:ext xmlns:c16="http://schemas.microsoft.com/office/drawing/2014/chart" uri="{C3380CC4-5D6E-409C-BE32-E72D297353CC}">
              <c16:uniqueId val="{00000001-9B26-4C7E-B156-132F8C687782}"/>
            </c:ext>
          </c:extLst>
        </c:ser>
        <c:dLbls>
          <c:showLegendKey val="0"/>
          <c:showVal val="0"/>
          <c:showCatName val="0"/>
          <c:showSerName val="0"/>
          <c:showPercent val="0"/>
          <c:showBubbleSize val="0"/>
        </c:dLbls>
        <c:gapWidth val="219"/>
        <c:overlap val="-27"/>
        <c:axId val="225627520"/>
        <c:axId val="225627912"/>
      </c:barChart>
      <c:catAx>
        <c:axId val="225627520"/>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5627912"/>
        <c:crosses val="autoZero"/>
        <c:auto val="1"/>
        <c:lblAlgn val="ctr"/>
        <c:lblOffset val="100"/>
        <c:noMultiLvlLbl val="0"/>
      </c:catAx>
      <c:valAx>
        <c:axId val="2256279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562752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solidFill>
        <a:schemeClr val="accent3"/>
      </a:solid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strRef>
              <c:f>Sheet1!$G$5</c:f>
              <c:strCache>
                <c:ptCount val="1"/>
                <c:pt idx="0">
                  <c:v>Dec'21</c:v>
                </c:pt>
              </c:strCache>
            </c:strRef>
          </c:tx>
          <c:spPr>
            <a:solidFill>
              <a:schemeClr val="accent2"/>
            </a:solidFill>
            <a:ln>
              <a:noFill/>
            </a:ln>
            <a:effectLst/>
          </c:spPr>
          <c:invertIfNegative val="0"/>
          <c:cat>
            <c:strRef>
              <c:f>Sheet1!$A$6:$A$12</c:f>
              <c:strCache>
                <c:ptCount val="7"/>
                <c:pt idx="0">
                  <c:v>Voltamp Energy SAOG </c:v>
                </c:pt>
                <c:pt idx="1">
                  <c:v>Al Maha Ceramics SAOG </c:v>
                </c:pt>
                <c:pt idx="2">
                  <c:v>Arabia Falcon Insur. SAOG</c:v>
                </c:pt>
                <c:pt idx="3">
                  <c:v>Alruwad School SAOC</c:v>
                </c:pt>
                <c:pt idx="4">
                  <c:v>National Detergent SAOG</c:v>
                </c:pt>
                <c:pt idx="5">
                  <c:v>Oman Chlorine SAOG</c:v>
                </c:pt>
                <c:pt idx="6">
                  <c:v>National Biscuit SAOG</c:v>
                </c:pt>
              </c:strCache>
            </c:strRef>
          </c:cat>
          <c:val>
            <c:numRef>
              <c:f>Sheet1!$G$6:$G$12</c:f>
              <c:numCache>
                <c:formatCode>General</c:formatCode>
                <c:ptCount val="7"/>
                <c:pt idx="0">
                  <c:v>-169</c:v>
                </c:pt>
                <c:pt idx="1">
                  <c:v>583</c:v>
                </c:pt>
                <c:pt idx="2">
                  <c:v>379</c:v>
                </c:pt>
                <c:pt idx="3">
                  <c:v>-83</c:v>
                </c:pt>
                <c:pt idx="4">
                  <c:v>-15</c:v>
                </c:pt>
                <c:pt idx="5">
                  <c:v>-57</c:v>
                </c:pt>
                <c:pt idx="6">
                  <c:v>115</c:v>
                </c:pt>
              </c:numCache>
            </c:numRef>
          </c:val>
          <c:extLst xmlns:c16r2="http://schemas.microsoft.com/office/drawing/2015/06/chart">
            <c:ext xmlns:c16="http://schemas.microsoft.com/office/drawing/2014/chart" uri="{C3380CC4-5D6E-409C-BE32-E72D297353CC}">
              <c16:uniqueId val="{00000000-E082-42BC-9DDB-DD6EB9F96EC9}"/>
            </c:ext>
          </c:extLst>
        </c:ser>
        <c:ser>
          <c:idx val="0"/>
          <c:order val="1"/>
          <c:tx>
            <c:strRef>
              <c:f>Sheet1!$F$5</c:f>
              <c:strCache>
                <c:ptCount val="1"/>
                <c:pt idx="0">
                  <c:v>Dec'22</c:v>
                </c:pt>
              </c:strCache>
            </c:strRef>
          </c:tx>
          <c:spPr>
            <a:solidFill>
              <a:schemeClr val="accent1"/>
            </a:solidFill>
            <a:ln>
              <a:noFill/>
            </a:ln>
            <a:effectLst/>
          </c:spPr>
          <c:invertIfNegative val="0"/>
          <c:cat>
            <c:strRef>
              <c:f>Sheet1!$A$6:$A$12</c:f>
              <c:strCache>
                <c:ptCount val="7"/>
                <c:pt idx="0">
                  <c:v>Voltamp Energy SAOG </c:v>
                </c:pt>
                <c:pt idx="1">
                  <c:v>Al Maha Ceramics SAOG </c:v>
                </c:pt>
                <c:pt idx="2">
                  <c:v>Arabia Falcon Insur. SAOG</c:v>
                </c:pt>
                <c:pt idx="3">
                  <c:v>Alruwad School SAOC</c:v>
                </c:pt>
                <c:pt idx="4">
                  <c:v>National Detergent SAOG</c:v>
                </c:pt>
                <c:pt idx="5">
                  <c:v>Oman Chlorine SAOG</c:v>
                </c:pt>
                <c:pt idx="6">
                  <c:v>National Biscuit SAOG</c:v>
                </c:pt>
              </c:strCache>
            </c:strRef>
          </c:cat>
          <c:val>
            <c:numRef>
              <c:f>Sheet1!$F$6:$F$12</c:f>
              <c:numCache>
                <c:formatCode>General</c:formatCode>
                <c:ptCount val="7"/>
                <c:pt idx="0">
                  <c:v>-309</c:v>
                </c:pt>
                <c:pt idx="1">
                  <c:v>742</c:v>
                </c:pt>
                <c:pt idx="2">
                  <c:v>237</c:v>
                </c:pt>
                <c:pt idx="3">
                  <c:v>-32</c:v>
                </c:pt>
                <c:pt idx="4">
                  <c:v>-111</c:v>
                </c:pt>
                <c:pt idx="5">
                  <c:v>867</c:v>
                </c:pt>
                <c:pt idx="6">
                  <c:v>42</c:v>
                </c:pt>
              </c:numCache>
            </c:numRef>
          </c:val>
          <c:extLst xmlns:c16r2="http://schemas.microsoft.com/office/drawing/2015/06/chart">
            <c:ext xmlns:c16="http://schemas.microsoft.com/office/drawing/2014/chart" uri="{C3380CC4-5D6E-409C-BE32-E72D297353CC}">
              <c16:uniqueId val="{00000001-E082-42BC-9DDB-DD6EB9F96EC9}"/>
            </c:ext>
          </c:extLst>
        </c:ser>
        <c:dLbls>
          <c:showLegendKey val="0"/>
          <c:showVal val="0"/>
          <c:showCatName val="0"/>
          <c:showSerName val="0"/>
          <c:showPercent val="0"/>
          <c:showBubbleSize val="0"/>
        </c:dLbls>
        <c:gapWidth val="219"/>
        <c:overlap val="-27"/>
        <c:axId val="225621640"/>
        <c:axId val="225626344"/>
      </c:barChart>
      <c:catAx>
        <c:axId val="22562164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5626344"/>
        <c:crosses val="autoZero"/>
        <c:auto val="1"/>
        <c:lblAlgn val="ctr"/>
        <c:lblOffset val="100"/>
        <c:noMultiLvlLbl val="0"/>
      </c:catAx>
      <c:valAx>
        <c:axId val="2256263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2562164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solidFill>
          <a:schemeClr val="bg1"/>
        </a:solidFill>
        <a:ln w="25400">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solidFill>
        <a:schemeClr val="accent3"/>
      </a:solid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strRef>
              <c:f>'Income Statement '!$E$3</c:f>
              <c:strCache>
                <c:ptCount val="1"/>
                <c:pt idx="0">
                  <c:v>YTD Mar'22</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'Income Statement '!$A$4:$A$8</c:f>
              <c:strCache>
                <c:ptCount val="5"/>
                <c:pt idx="0">
                  <c:v>Share of profit from associates</c:v>
                </c:pt>
                <c:pt idx="1">
                  <c:v>Realised Gain (loss) </c:v>
                </c:pt>
                <c:pt idx="2">
                  <c:v>Fair Value Gain/ (Loss)</c:v>
                </c:pt>
                <c:pt idx="3">
                  <c:v>Interest Income + Dividend </c:v>
                </c:pt>
                <c:pt idx="4">
                  <c:v>Other Income </c:v>
                </c:pt>
              </c:strCache>
            </c:strRef>
          </c:cat>
          <c:val>
            <c:numRef>
              <c:f>'Income Statement '!$E$4:$E$8</c:f>
              <c:numCache>
                <c:formatCode>_(* #,##0_);_(* \(#,##0\);_(* "-"??_);_(@_)</c:formatCode>
                <c:ptCount val="5"/>
                <c:pt idx="0">
                  <c:v>753</c:v>
                </c:pt>
                <c:pt idx="1">
                  <c:v>-8</c:v>
                </c:pt>
                <c:pt idx="2">
                  <c:v>-460</c:v>
                </c:pt>
                <c:pt idx="3">
                  <c:v>563</c:v>
                </c:pt>
                <c:pt idx="4">
                  <c:v>12</c:v>
                </c:pt>
              </c:numCache>
            </c:numRef>
          </c:val>
          <c:extLst xmlns:c16r2="http://schemas.microsoft.com/office/drawing/2015/06/chart">
            <c:ext xmlns:c16="http://schemas.microsoft.com/office/drawing/2014/chart" uri="{C3380CC4-5D6E-409C-BE32-E72D297353CC}">
              <c16:uniqueId val="{00000000-85DF-4564-9C7B-7D7EE0697EE9}"/>
            </c:ext>
          </c:extLst>
        </c:ser>
        <c:ser>
          <c:idx val="0"/>
          <c:order val="1"/>
          <c:tx>
            <c:strRef>
              <c:f>'Income Statement '!$D$3</c:f>
              <c:strCache>
                <c:ptCount val="1"/>
                <c:pt idx="0">
                  <c:v>YTD Mar'23</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'Income Statement '!$A$4:$A$8</c:f>
              <c:strCache>
                <c:ptCount val="5"/>
                <c:pt idx="0">
                  <c:v>Share of profit from associates</c:v>
                </c:pt>
                <c:pt idx="1">
                  <c:v>Realised Gain (loss) </c:v>
                </c:pt>
                <c:pt idx="2">
                  <c:v>Fair Value Gain/ (Loss)</c:v>
                </c:pt>
                <c:pt idx="3">
                  <c:v>Interest Income + Dividend </c:v>
                </c:pt>
                <c:pt idx="4">
                  <c:v>Other Income </c:v>
                </c:pt>
              </c:strCache>
            </c:strRef>
          </c:cat>
          <c:val>
            <c:numRef>
              <c:f>'Income Statement '!$D$4:$D$8</c:f>
              <c:numCache>
                <c:formatCode>_(* #,##0_);_(* \(#,##0\);_(* "-"??_);_(@_)</c:formatCode>
                <c:ptCount val="5"/>
                <c:pt idx="0">
                  <c:v>1436</c:v>
                </c:pt>
                <c:pt idx="1">
                  <c:v>489</c:v>
                </c:pt>
                <c:pt idx="2">
                  <c:v>-638</c:v>
                </c:pt>
                <c:pt idx="3">
                  <c:v>479</c:v>
                </c:pt>
                <c:pt idx="4">
                  <c:v>23</c:v>
                </c:pt>
              </c:numCache>
            </c:numRef>
          </c:val>
          <c:extLst xmlns:c16r2="http://schemas.microsoft.com/office/drawing/2015/06/chart">
            <c:ext xmlns:c16="http://schemas.microsoft.com/office/drawing/2014/chart" uri="{C3380CC4-5D6E-409C-BE32-E72D297353CC}">
              <c16:uniqueId val="{00000001-85DF-4564-9C7B-7D7EE0697EE9}"/>
            </c:ext>
          </c:extLst>
        </c:ser>
        <c:dLbls>
          <c:showLegendKey val="0"/>
          <c:showVal val="0"/>
          <c:showCatName val="0"/>
          <c:showSerName val="0"/>
          <c:showPercent val="0"/>
          <c:showBubbleSize val="0"/>
        </c:dLbls>
        <c:gapWidth val="219"/>
        <c:overlap val="-27"/>
        <c:axId val="224533504"/>
        <c:axId val="224534920"/>
      </c:barChart>
      <c:catAx>
        <c:axId val="22453350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24534920"/>
        <c:crosses val="autoZero"/>
        <c:auto val="1"/>
        <c:lblAlgn val="ctr"/>
        <c:lblOffset val="100"/>
        <c:noMultiLvlLbl val="0"/>
      </c:catAx>
      <c:valAx>
        <c:axId val="224534920"/>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245335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solidFill>
        <a:schemeClr val="accent3"/>
      </a:solidFill>
    </a:ln>
    <a:effectLst/>
  </c:spPr>
  <c:txPr>
    <a:bodyPr/>
    <a:lstStyle/>
    <a:p>
      <a:pPr>
        <a:defRPr sz="10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strRef>
              <c:f>'Income Statement '!$E$3</c:f>
              <c:strCache>
                <c:ptCount val="1"/>
                <c:pt idx="0">
                  <c:v>YTD Mar'22</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'Income Statement '!$A$10:$A$12</c:f>
              <c:strCache>
                <c:ptCount val="3"/>
                <c:pt idx="0">
                  <c:v>Finance Cost </c:v>
                </c:pt>
                <c:pt idx="1">
                  <c:v>Admin Expenses </c:v>
                </c:pt>
                <c:pt idx="2">
                  <c:v>Other Expenses </c:v>
                </c:pt>
              </c:strCache>
            </c:strRef>
          </c:cat>
          <c:val>
            <c:numRef>
              <c:f>'Income Statement '!$E$10:$E$12</c:f>
              <c:numCache>
                <c:formatCode>General</c:formatCode>
                <c:ptCount val="3"/>
                <c:pt idx="0">
                  <c:v>1124</c:v>
                </c:pt>
                <c:pt idx="1">
                  <c:v>178</c:v>
                </c:pt>
                <c:pt idx="2">
                  <c:v>399</c:v>
                </c:pt>
              </c:numCache>
            </c:numRef>
          </c:val>
          <c:extLst xmlns:c16r2="http://schemas.microsoft.com/office/drawing/2015/06/chart">
            <c:ext xmlns:c16="http://schemas.microsoft.com/office/drawing/2014/chart" uri="{C3380CC4-5D6E-409C-BE32-E72D297353CC}">
              <c16:uniqueId val="{00000000-D831-4A32-82C4-F3572463809B}"/>
            </c:ext>
          </c:extLst>
        </c:ser>
        <c:ser>
          <c:idx val="0"/>
          <c:order val="1"/>
          <c:tx>
            <c:strRef>
              <c:f>'Income Statement '!$D$3</c:f>
              <c:strCache>
                <c:ptCount val="1"/>
                <c:pt idx="0">
                  <c:v>YTD Mar'23</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'Income Statement '!$A$10:$A$12</c:f>
              <c:strCache>
                <c:ptCount val="3"/>
                <c:pt idx="0">
                  <c:v>Finance Cost </c:v>
                </c:pt>
                <c:pt idx="1">
                  <c:v>Admin Expenses </c:v>
                </c:pt>
                <c:pt idx="2">
                  <c:v>Other Expenses </c:v>
                </c:pt>
              </c:strCache>
            </c:strRef>
          </c:cat>
          <c:val>
            <c:numRef>
              <c:f>'Income Statement '!$D$10:$D$12</c:f>
              <c:numCache>
                <c:formatCode>General</c:formatCode>
                <c:ptCount val="3"/>
                <c:pt idx="0">
                  <c:v>1043</c:v>
                </c:pt>
                <c:pt idx="1">
                  <c:v>212</c:v>
                </c:pt>
                <c:pt idx="2">
                  <c:v>180</c:v>
                </c:pt>
              </c:numCache>
            </c:numRef>
          </c:val>
          <c:extLst xmlns:c16r2="http://schemas.microsoft.com/office/drawing/2015/06/chart">
            <c:ext xmlns:c16="http://schemas.microsoft.com/office/drawing/2014/chart" uri="{C3380CC4-5D6E-409C-BE32-E72D297353CC}">
              <c16:uniqueId val="{00000001-D831-4A32-82C4-F3572463809B}"/>
            </c:ext>
          </c:extLst>
        </c:ser>
        <c:dLbls>
          <c:showLegendKey val="0"/>
          <c:showVal val="0"/>
          <c:showCatName val="0"/>
          <c:showSerName val="0"/>
          <c:showPercent val="0"/>
          <c:showBubbleSize val="0"/>
        </c:dLbls>
        <c:gapWidth val="219"/>
        <c:overlap val="-27"/>
        <c:axId val="224886184"/>
        <c:axId val="223035176"/>
      </c:barChart>
      <c:catAx>
        <c:axId val="224886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23035176"/>
        <c:crosses val="autoZero"/>
        <c:auto val="1"/>
        <c:lblAlgn val="ctr"/>
        <c:lblOffset val="100"/>
        <c:noMultiLvlLbl val="0"/>
      </c:catAx>
      <c:valAx>
        <c:axId val="2230351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248861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solidFill>
        <a:schemeClr val="accent3"/>
      </a:solidFill>
    </a:ln>
    <a:effectLst/>
  </c:spPr>
  <c:txPr>
    <a:bodyPr/>
    <a:lstStyle/>
    <a:p>
      <a:pPr>
        <a:defRPr sz="10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strRef>
              <c:f>'Income Statement '!$E$3</c:f>
              <c:strCache>
                <c:ptCount val="1"/>
                <c:pt idx="0">
                  <c:v>YTD Mar'22</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('Income Statement '!$A$14,'Income Statement '!$A$18)</c:f>
              <c:strCache>
                <c:ptCount val="2"/>
                <c:pt idx="0">
                  <c:v>Net Profit/ (Loss)</c:v>
                </c:pt>
                <c:pt idx="1">
                  <c:v>Total Other Comprehensive Income</c:v>
                </c:pt>
              </c:strCache>
            </c:strRef>
          </c:cat>
          <c:val>
            <c:numRef>
              <c:f>('Income Statement '!$E$14,'Income Statement '!$E$18)</c:f>
              <c:numCache>
                <c:formatCode>General</c:formatCode>
                <c:ptCount val="2"/>
                <c:pt idx="0">
                  <c:v>-841</c:v>
                </c:pt>
                <c:pt idx="1">
                  <c:v>-828</c:v>
                </c:pt>
              </c:numCache>
            </c:numRef>
          </c:val>
          <c:extLst xmlns:c16r2="http://schemas.microsoft.com/office/drawing/2015/06/chart">
            <c:ext xmlns:c16="http://schemas.microsoft.com/office/drawing/2014/chart" uri="{C3380CC4-5D6E-409C-BE32-E72D297353CC}">
              <c16:uniqueId val="{00000000-7498-420F-95BC-A2A7C549E670}"/>
            </c:ext>
          </c:extLst>
        </c:ser>
        <c:ser>
          <c:idx val="0"/>
          <c:order val="1"/>
          <c:tx>
            <c:strRef>
              <c:f>'Income Statement '!$D$3</c:f>
              <c:strCache>
                <c:ptCount val="1"/>
                <c:pt idx="0">
                  <c:v>YTD Mar'23</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('Income Statement '!$A$14,'Income Statement '!$A$18)</c:f>
              <c:strCache>
                <c:ptCount val="2"/>
                <c:pt idx="0">
                  <c:v>Net Profit/ (Loss)</c:v>
                </c:pt>
                <c:pt idx="1">
                  <c:v>Total Other Comprehensive Income</c:v>
                </c:pt>
              </c:strCache>
            </c:strRef>
          </c:cat>
          <c:val>
            <c:numRef>
              <c:f>('Income Statement '!$D$14,'Income Statement '!$D$18)</c:f>
              <c:numCache>
                <c:formatCode>General</c:formatCode>
                <c:ptCount val="2"/>
                <c:pt idx="0">
                  <c:v>354</c:v>
                </c:pt>
                <c:pt idx="1">
                  <c:v>1969</c:v>
                </c:pt>
              </c:numCache>
            </c:numRef>
          </c:val>
          <c:extLst xmlns:c16r2="http://schemas.microsoft.com/office/drawing/2015/06/chart">
            <c:ext xmlns:c16="http://schemas.microsoft.com/office/drawing/2014/chart" uri="{C3380CC4-5D6E-409C-BE32-E72D297353CC}">
              <c16:uniqueId val="{00000001-7498-420F-95BC-A2A7C549E670}"/>
            </c:ext>
          </c:extLst>
        </c:ser>
        <c:dLbls>
          <c:showLegendKey val="0"/>
          <c:showVal val="0"/>
          <c:showCatName val="0"/>
          <c:showSerName val="0"/>
          <c:showPercent val="0"/>
          <c:showBubbleSize val="0"/>
        </c:dLbls>
        <c:gapWidth val="219"/>
        <c:overlap val="-27"/>
        <c:axId val="224243360"/>
        <c:axId val="224691376"/>
      </c:barChart>
      <c:catAx>
        <c:axId val="224243360"/>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24691376"/>
        <c:crosses val="autoZero"/>
        <c:auto val="1"/>
        <c:lblAlgn val="ctr"/>
        <c:lblOffset val="100"/>
        <c:noMultiLvlLbl val="0"/>
      </c:catAx>
      <c:valAx>
        <c:axId val="2246913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242433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solidFill>
        <a:schemeClr val="accent3"/>
      </a:solidFill>
    </a:ln>
    <a:effectLst/>
  </c:spPr>
  <c:txPr>
    <a:bodyPr/>
    <a:lstStyle/>
    <a:p>
      <a:pPr>
        <a:defRPr sz="10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'Bank Borrowing '!$A$3</c:f>
              <c:strCache>
                <c:ptCount val="1"/>
                <c:pt idx="0">
                  <c:v>Bank Borrowing </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'Bank Borrowing '!$B$2:$D$2</c:f>
              <c:numCache>
                <c:formatCode>d\-mmm\-yy</c:formatCode>
                <c:ptCount val="3"/>
                <c:pt idx="0">
                  <c:v>44286</c:v>
                </c:pt>
                <c:pt idx="1">
                  <c:v>44651</c:v>
                </c:pt>
                <c:pt idx="2">
                  <c:v>45016</c:v>
                </c:pt>
              </c:numCache>
            </c:numRef>
          </c:cat>
          <c:val>
            <c:numRef>
              <c:f>'Bank Borrowing '!$B$3:$D$3</c:f>
              <c:numCache>
                <c:formatCode>_(* #,##0_);_(* \(#,##0\);_(* "-"??_);_(@_)</c:formatCode>
                <c:ptCount val="3"/>
                <c:pt idx="0">
                  <c:v>18725</c:v>
                </c:pt>
                <c:pt idx="1">
                  <c:v>15513</c:v>
                </c:pt>
                <c:pt idx="2">
                  <c:v>17142</c:v>
                </c:pt>
              </c:numCache>
            </c:numRef>
          </c:val>
          <c:extLst xmlns:c16r2="http://schemas.microsoft.com/office/drawing/2015/06/chart">
            <c:ext xmlns:c16="http://schemas.microsoft.com/office/drawing/2014/chart" uri="{C3380CC4-5D6E-409C-BE32-E72D297353CC}">
              <c16:uniqueId val="{00000000-2BEF-4E6B-9521-6306EDC6087A}"/>
            </c:ext>
          </c:extLst>
        </c:ser>
        <c:ser>
          <c:idx val="1"/>
          <c:order val="1"/>
          <c:tx>
            <c:strRef>
              <c:f>'Bank Borrowing '!$A$4</c:f>
              <c:strCache>
                <c:ptCount val="1"/>
                <c:pt idx="0">
                  <c:v>Total Equity</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'Bank Borrowing '!$B$2:$D$2</c:f>
              <c:numCache>
                <c:formatCode>d\-mmm\-yy</c:formatCode>
                <c:ptCount val="3"/>
                <c:pt idx="0">
                  <c:v>44286</c:v>
                </c:pt>
                <c:pt idx="1">
                  <c:v>44651</c:v>
                </c:pt>
                <c:pt idx="2">
                  <c:v>45016</c:v>
                </c:pt>
              </c:numCache>
            </c:numRef>
          </c:cat>
          <c:val>
            <c:numRef>
              <c:f>'Bank Borrowing '!$B$4:$D$4</c:f>
              <c:numCache>
                <c:formatCode>_(* #,##0_);_(* \(#,##0\);_(* "-"??_);_(@_)</c:formatCode>
                <c:ptCount val="3"/>
                <c:pt idx="0">
                  <c:v>30966</c:v>
                </c:pt>
                <c:pt idx="1">
                  <c:v>30137</c:v>
                </c:pt>
                <c:pt idx="2">
                  <c:v>31306</c:v>
                </c:pt>
              </c:numCache>
            </c:numRef>
          </c:val>
          <c:extLst xmlns:c16r2="http://schemas.microsoft.com/office/drawing/2015/06/chart">
            <c:ext xmlns:c16="http://schemas.microsoft.com/office/drawing/2014/chart" uri="{C3380CC4-5D6E-409C-BE32-E72D297353CC}">
              <c16:uniqueId val="{00000001-2BEF-4E6B-9521-6306EDC6087A}"/>
            </c:ext>
          </c:extLst>
        </c:ser>
        <c:dLbls>
          <c:showLegendKey val="0"/>
          <c:showVal val="0"/>
          <c:showCatName val="0"/>
          <c:showSerName val="0"/>
          <c:showPercent val="0"/>
          <c:showBubbleSize val="0"/>
        </c:dLbls>
        <c:gapWidth val="219"/>
        <c:overlap val="-27"/>
        <c:axId val="225622424"/>
        <c:axId val="225623208"/>
      </c:barChart>
      <c:lineChart>
        <c:grouping val="standard"/>
        <c:varyColors val="0"/>
        <c:ser>
          <c:idx val="2"/>
          <c:order val="2"/>
          <c:tx>
            <c:strRef>
              <c:f>'Bank Borrowing '!$A$5</c:f>
              <c:strCache>
                <c:ptCount val="1"/>
                <c:pt idx="0">
                  <c:v>Debt/ Equity </c:v>
                </c:pt>
              </c:strCache>
            </c:strRef>
          </c:tx>
          <c:spPr>
            <a:ln w="28575" cap="rnd">
              <a:solidFill>
                <a:schemeClr val="accent3"/>
              </a:solidFill>
              <a:round/>
            </a:ln>
            <a:effectLst/>
          </c:spPr>
          <c:marker>
            <c:symbol val="none"/>
          </c:marker>
          <c:dLbls>
            <c:dLbl>
              <c:idx val="0"/>
              <c:layout>
                <c:manualLayout>
                  <c:x val="1.366875476926532E-2"/>
                  <c:y val="-4.1189634482534952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F1B2-4900-B5B6-B421185A3683}"/>
                </c:ext>
                <c:ext xmlns:c15="http://schemas.microsoft.com/office/drawing/2012/chart" uri="{CE6537A1-D6FC-4f65-9D91-7224C49458BB}">
                  <c15:layout/>
                </c:ext>
              </c:extLst>
            </c:dLbl>
            <c:dLbl>
              <c:idx val="2"/>
              <c:layout>
                <c:manualLayout>
                  <c:x val="0"/>
                  <c:y val="1.388888888888886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2BEF-4E6B-9521-6306EDC6087A}"/>
                </c:ext>
                <c:ext xmlns:c15="http://schemas.microsoft.com/office/drawing/2012/chart" uri="{CE6537A1-D6FC-4f65-9D91-7224C49458BB}">
                  <c15:layout/>
                </c:ext>
              </c:extLst>
            </c:dLbl>
            <c:spPr>
              <a:solidFill>
                <a:schemeClr val="accent4">
                  <a:lumMod val="20000"/>
                  <a:lumOff val="80000"/>
                </a:schemeClr>
              </a:solid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'Bank Borrowing '!$B$2:$D$2</c:f>
              <c:numCache>
                <c:formatCode>d\-mmm\-yy</c:formatCode>
                <c:ptCount val="3"/>
                <c:pt idx="0">
                  <c:v>44286</c:v>
                </c:pt>
                <c:pt idx="1">
                  <c:v>44651</c:v>
                </c:pt>
                <c:pt idx="2">
                  <c:v>45016</c:v>
                </c:pt>
              </c:numCache>
            </c:numRef>
          </c:cat>
          <c:val>
            <c:numRef>
              <c:f>'Bank Borrowing '!$B$5:$D$5</c:f>
              <c:numCache>
                <c:formatCode>_(* #,##0.00_);_(* \(#,##0.00\);_(* "-"??_);_(@_)</c:formatCode>
                <c:ptCount val="3"/>
                <c:pt idx="0">
                  <c:v>0.60469547245365884</c:v>
                </c:pt>
                <c:pt idx="1">
                  <c:v>0.51474931147758574</c:v>
                </c:pt>
                <c:pt idx="2">
                  <c:v>0.54756276752060307</c:v>
                </c:pt>
              </c:numCache>
            </c:numRef>
          </c:val>
          <c:smooth val="0"/>
          <c:extLst xmlns:c16r2="http://schemas.microsoft.com/office/drawing/2015/06/chart">
            <c:ext xmlns:c16="http://schemas.microsoft.com/office/drawing/2014/chart" uri="{C3380CC4-5D6E-409C-BE32-E72D297353CC}">
              <c16:uniqueId val="{00000003-2BEF-4E6B-9521-6306EDC6087A}"/>
            </c:ext>
          </c:extLst>
        </c:ser>
        <c:dLbls>
          <c:showLegendKey val="0"/>
          <c:showVal val="0"/>
          <c:showCatName val="0"/>
          <c:showSerName val="0"/>
          <c:showPercent val="0"/>
          <c:showBubbleSize val="0"/>
        </c:dLbls>
        <c:marker val="1"/>
        <c:smooth val="0"/>
        <c:axId val="225625168"/>
        <c:axId val="225624384"/>
      </c:lineChart>
      <c:catAx>
        <c:axId val="225622424"/>
        <c:scaling>
          <c:orientation val="minMax"/>
        </c:scaling>
        <c:delete val="0"/>
        <c:axPos val="b"/>
        <c:numFmt formatCode="d\-mmm\-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25623208"/>
        <c:crosses val="autoZero"/>
        <c:auto val="0"/>
        <c:lblAlgn val="ctr"/>
        <c:lblOffset val="100"/>
        <c:noMultiLvlLbl val="0"/>
      </c:catAx>
      <c:valAx>
        <c:axId val="225623208"/>
        <c:scaling>
          <c:orientation val="minMax"/>
          <c:min val="12000"/>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25622424"/>
        <c:crosses val="autoZero"/>
        <c:crossBetween val="between"/>
      </c:valAx>
      <c:valAx>
        <c:axId val="225624384"/>
        <c:scaling>
          <c:orientation val="minMax"/>
        </c:scaling>
        <c:delete val="0"/>
        <c:axPos val="r"/>
        <c:numFmt formatCode="_(* #,##0.00_);_(* \(#,##0.00\);_(* &quot;-&quot;??_);_(@_)"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225625168"/>
        <c:crosses val="max"/>
        <c:crossBetween val="between"/>
      </c:valAx>
      <c:dateAx>
        <c:axId val="225625168"/>
        <c:scaling>
          <c:orientation val="minMax"/>
        </c:scaling>
        <c:delete val="1"/>
        <c:axPos val="b"/>
        <c:numFmt formatCode="d\-mmm\-yy" sourceLinked="1"/>
        <c:majorTickMark val="out"/>
        <c:minorTickMark val="none"/>
        <c:tickLblPos val="nextTo"/>
        <c:crossAx val="225624384"/>
        <c:crosses val="autoZero"/>
        <c:auto val="1"/>
        <c:lblOffset val="100"/>
        <c:baseTimeUnit val="years"/>
      </c:date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solidFill>
        <a:schemeClr val="accent3"/>
      </a:solidFill>
    </a:ln>
    <a:effectLst/>
  </c:spPr>
  <c:txPr>
    <a:bodyPr/>
    <a:lstStyle/>
    <a:p>
      <a:pPr>
        <a:defRPr sz="10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275" cy="49836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862" y="1"/>
            <a:ext cx="2946275" cy="498366"/>
          </a:xfrm>
          <a:prstGeom prst="rect">
            <a:avLst/>
          </a:prstGeom>
        </p:spPr>
        <p:txBody>
          <a:bodyPr vert="horz" lIns="91440" tIns="45720" rIns="91440" bIns="45720" rtlCol="0"/>
          <a:lstStyle>
            <a:lvl1pPr algn="r">
              <a:defRPr sz="1200"/>
            </a:lvl1pPr>
          </a:lstStyle>
          <a:p>
            <a:fld id="{F4755D06-EB5A-4232-89D6-9B24CB506D0A}" type="datetimeFigureOut">
              <a:rPr lang="en-US" smtClean="0"/>
              <a:t>6/26/2023</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0383" y="4776856"/>
            <a:ext cx="5436909" cy="390895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273"/>
            <a:ext cx="2946275" cy="49836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862" y="9428273"/>
            <a:ext cx="2946275" cy="498366"/>
          </a:xfrm>
          <a:prstGeom prst="rect">
            <a:avLst/>
          </a:prstGeom>
        </p:spPr>
        <p:txBody>
          <a:bodyPr vert="horz" lIns="91440" tIns="45720" rIns="91440" bIns="45720" rtlCol="0" anchor="b"/>
          <a:lstStyle>
            <a:lvl1pPr algn="r">
              <a:defRPr sz="1200"/>
            </a:lvl1pPr>
          </a:lstStyle>
          <a:p>
            <a:fld id="{6E846AC6-132A-4230-B78D-AE0DD9F12851}" type="slidenum">
              <a:rPr lang="en-US" smtClean="0"/>
              <a:t>‹#›</a:t>
            </a:fld>
            <a:endParaRPr lang="en-US"/>
          </a:p>
        </p:txBody>
      </p:sp>
    </p:spTree>
    <p:extLst>
      <p:ext uri="{BB962C8B-B14F-4D97-AF65-F5344CB8AC3E}">
        <p14:creationId xmlns:p14="http://schemas.microsoft.com/office/powerpoint/2010/main" val="566558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E846AC6-132A-4230-B78D-AE0DD9F12851}" type="slidenum">
              <a:rPr lang="en-US" smtClean="0"/>
              <a:t>2</a:t>
            </a:fld>
            <a:endParaRPr lang="en-US"/>
          </a:p>
        </p:txBody>
      </p:sp>
    </p:spTree>
    <p:extLst>
      <p:ext uri="{BB962C8B-B14F-4D97-AF65-F5344CB8AC3E}">
        <p14:creationId xmlns:p14="http://schemas.microsoft.com/office/powerpoint/2010/main" val="3220936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E846AC6-132A-4230-B78D-AE0DD9F12851}" type="slidenum">
              <a:rPr lang="en-US" smtClean="0"/>
              <a:t>3</a:t>
            </a:fld>
            <a:endParaRPr lang="en-US"/>
          </a:p>
        </p:txBody>
      </p:sp>
    </p:spTree>
    <p:extLst>
      <p:ext uri="{BB962C8B-B14F-4D97-AF65-F5344CB8AC3E}">
        <p14:creationId xmlns:p14="http://schemas.microsoft.com/office/powerpoint/2010/main" val="523124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E846AC6-132A-4230-B78D-AE0DD9F12851}" type="slidenum">
              <a:rPr lang="en-US" smtClean="0"/>
              <a:t>4</a:t>
            </a:fld>
            <a:endParaRPr lang="en-US"/>
          </a:p>
        </p:txBody>
      </p:sp>
    </p:spTree>
    <p:extLst>
      <p:ext uri="{BB962C8B-B14F-4D97-AF65-F5344CB8AC3E}">
        <p14:creationId xmlns:p14="http://schemas.microsoft.com/office/powerpoint/2010/main" val="4262399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E846AC6-132A-4230-B78D-AE0DD9F12851}" type="slidenum">
              <a:rPr lang="en-US" smtClean="0"/>
              <a:t>5</a:t>
            </a:fld>
            <a:endParaRPr lang="en-US"/>
          </a:p>
        </p:txBody>
      </p:sp>
    </p:spTree>
    <p:extLst>
      <p:ext uri="{BB962C8B-B14F-4D97-AF65-F5344CB8AC3E}">
        <p14:creationId xmlns:p14="http://schemas.microsoft.com/office/powerpoint/2010/main" val="819397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2789D30-F662-4343-A69A-C004D41A2203}" type="datetime1">
              <a:rPr lang="en-US" smtClean="0"/>
              <a:t>6/26/2023</a:t>
            </a:fld>
            <a:endParaRPr lang="en-US" dirty="0"/>
          </a:p>
        </p:txBody>
      </p:sp>
      <p:sp>
        <p:nvSpPr>
          <p:cNvPr id="5" name="Footer Placeholder 4"/>
          <p:cNvSpPr>
            <a:spLocks noGrp="1"/>
          </p:cNvSpPr>
          <p:nvPr>
            <p:ph type="ftr" sz="quarter" idx="11"/>
          </p:nvPr>
        </p:nvSpPr>
        <p:spPr/>
        <p:txBody>
          <a:bodyPr/>
          <a:lstStyle>
            <a:lvl1pPr>
              <a:defRPr>
                <a:solidFill>
                  <a:srgbClr val="FF0000"/>
                </a:solidFill>
              </a:defRPr>
            </a:lvl1p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64A96EF-7B5F-44ED-A4CC-91A59DA4173C}" type="datetime1">
              <a:rPr lang="en-US" smtClean="0"/>
              <a:t>6/26/2023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B283F6-D7DE-47EF-B4BB-1EB2CC1BC24F}" type="datetime1">
              <a:rPr lang="en-US" smtClean="0"/>
              <a:t>6/26/2023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F0A7DC-38A9-4C67-B783-3A25034311B3}" type="datetime1">
              <a:rPr lang="en-US" smtClean="0"/>
              <a:t>6/26/2023</a:t>
            </a:fld>
            <a:endParaRPr lang="en-US" dirty="0"/>
          </a:p>
        </p:txBody>
      </p:sp>
      <p:sp>
        <p:nvSpPr>
          <p:cNvPr id="5" name="Footer Placeholder 4"/>
          <p:cNvSpPr>
            <a:spLocks noGrp="1"/>
          </p:cNvSpPr>
          <p:nvPr>
            <p:ph type="ftr" sz="quarter" idx="11"/>
          </p:nvPr>
        </p:nvSpPr>
        <p:spPr/>
        <p:txBody>
          <a:bodyPr/>
          <a:lstStyle>
            <a:lvl1pPr>
              <a:defRPr>
                <a:solidFill>
                  <a:srgbClr val="FF0000"/>
                </a:solidFill>
              </a:defRPr>
            </a:lvl1pPr>
          </a:lstStyle>
          <a:p>
            <a:endParaRPr lang="en-US" dirty="0"/>
          </a:p>
        </p:txBody>
      </p:sp>
      <p:sp>
        <p:nvSpPr>
          <p:cNvPr id="6" name="Slide Number Placeholder 5"/>
          <p:cNvSpPr>
            <a:spLocks noGrp="1"/>
          </p:cNvSpPr>
          <p:nvPr>
            <p:ph type="sldNum" sz="quarter" idx="12"/>
          </p:nvPr>
        </p:nvSpPr>
        <p:spPr/>
        <p:txBody>
          <a:bodyPr/>
          <a:lstStyle/>
          <a:p>
            <a:fld id="{70EC9206-40C2-4988-907B-F68DF131856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F03F79E-13C4-416A-9F8E-B720B20DA3FC}" type="datetime1">
              <a:rPr lang="en-US" smtClean="0"/>
              <a:t>6/26/2023</a:t>
            </a:fld>
            <a:endParaRPr lang="en-US" dirty="0"/>
          </a:p>
        </p:txBody>
      </p:sp>
      <p:sp>
        <p:nvSpPr>
          <p:cNvPr id="5" name="Footer Placeholder 4"/>
          <p:cNvSpPr>
            <a:spLocks noGrp="1"/>
          </p:cNvSpPr>
          <p:nvPr>
            <p:ph type="ftr" sz="quarter" idx="11"/>
          </p:nvPr>
        </p:nvSpPr>
        <p:spPr/>
        <p:txBody>
          <a:bodyPr/>
          <a:lstStyle>
            <a:lvl1pPr>
              <a:defRPr>
                <a:solidFill>
                  <a:srgbClr val="FF0000"/>
                </a:solidFill>
              </a:defRPr>
            </a:lvl1p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019C36A-6C84-4967-9975-FE089CD9832F}" type="datetime1">
              <a:rPr lang="en-US" smtClean="0"/>
              <a:t>6/26/2023</a:t>
            </a:fld>
            <a:endParaRPr lang="en-US" dirty="0"/>
          </a:p>
        </p:txBody>
      </p:sp>
      <p:sp>
        <p:nvSpPr>
          <p:cNvPr id="6" name="Footer Placeholder 5"/>
          <p:cNvSpPr>
            <a:spLocks noGrp="1"/>
          </p:cNvSpPr>
          <p:nvPr>
            <p:ph type="ftr" sz="quarter" idx="11"/>
          </p:nvPr>
        </p:nvSpPr>
        <p:spPr/>
        <p:txBody>
          <a:bodyPr/>
          <a:lstStyle>
            <a:lvl1pPr>
              <a:defRPr>
                <a:solidFill>
                  <a:srgbClr val="FF0000"/>
                </a:solidFill>
              </a:defRPr>
            </a:lvl1p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045786-97AF-4F4B-BAF2-2AF20B0E5E83}" type="datetime1">
              <a:rPr lang="en-US" smtClean="0"/>
              <a:t>6/26/2023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9951F58-5DEB-4D40-A107-150C170D063E}" type="datetime1">
              <a:rPr lang="en-US" smtClean="0"/>
              <a:t>6/26/2023</a:t>
            </a:fld>
            <a:endParaRPr lang="en-US" dirty="0"/>
          </a:p>
        </p:txBody>
      </p:sp>
      <p:sp>
        <p:nvSpPr>
          <p:cNvPr id="4" name="Footer Placeholder 3"/>
          <p:cNvSpPr>
            <a:spLocks noGrp="1"/>
          </p:cNvSpPr>
          <p:nvPr>
            <p:ph type="ftr" sz="quarter" idx="11"/>
          </p:nvPr>
        </p:nvSpPr>
        <p:spPr/>
        <p:txBody>
          <a:bodyPr/>
          <a:lstStyle>
            <a:lvl1pPr>
              <a:defRPr>
                <a:solidFill>
                  <a:srgbClr val="FF0000"/>
                </a:solidFill>
              </a:defRPr>
            </a:lvl1p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0A2CDD-F270-4140-8ECE-5B9671064C99}" type="datetime1">
              <a:rPr lang="en-US" smtClean="0"/>
              <a:t>6/26/2023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FD95D35-5C5F-42DA-8F80-A6E6FA992CFA}" type="datetime1">
              <a:rPr lang="en-US" smtClean="0"/>
              <a:t>6/26/2023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05F2C5C-18E8-42D0-9101-0D7EBFD2BF43}" type="datetime1">
              <a:rPr lang="en-US" smtClean="0"/>
              <a:t>6/26/2023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96A5C0-6275-4F27-8776-778B8B3AA0E3}" type="datetime1">
              <a:rPr lang="en-US" smtClean="0"/>
              <a:t>6/26/2023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xmlns="" id="{6D5C8599-325D-4895-9F45-6D9646F50698}"/>
              </a:ext>
            </a:extLst>
          </p:cNvPr>
          <p:cNvPicPr>
            <a:picLocks noChangeAspect="1"/>
          </p:cNvPicPr>
          <p:nvPr/>
        </p:nvPicPr>
        <p:blipFill>
          <a:blip r:embed="rId2"/>
          <a:stretch>
            <a:fillRect/>
          </a:stretch>
        </p:blipFill>
        <p:spPr>
          <a:xfrm>
            <a:off x="9466444" y="163313"/>
            <a:ext cx="2725556" cy="1295742"/>
          </a:xfrm>
          <a:prstGeom prst="rect">
            <a:avLst/>
          </a:prstGeom>
        </p:spPr>
      </p:pic>
      <p:sp>
        <p:nvSpPr>
          <p:cNvPr id="2" name="Title 1">
            <a:extLst>
              <a:ext uri="{FF2B5EF4-FFF2-40B4-BE49-F238E27FC236}">
                <a16:creationId xmlns:a16="http://schemas.microsoft.com/office/drawing/2014/main" xmlns="" id="{A7F3151B-0432-44FF-85B1-2A47C8D4D57F}"/>
              </a:ext>
            </a:extLst>
          </p:cNvPr>
          <p:cNvSpPr>
            <a:spLocks noGrp="1"/>
          </p:cNvSpPr>
          <p:nvPr>
            <p:ph type="title"/>
          </p:nvPr>
        </p:nvSpPr>
        <p:spPr/>
        <p:txBody>
          <a:bodyPr anchor="ctr"/>
          <a:lstStyle/>
          <a:p>
            <a:pPr algn="ctr"/>
            <a:r>
              <a:rPr lang="en-US" b="1" cap="all" dirty="0"/>
              <a:t>Al Anwar Investments SAOG </a:t>
            </a:r>
          </a:p>
        </p:txBody>
      </p:sp>
      <p:sp>
        <p:nvSpPr>
          <p:cNvPr id="4" name="Text Placeholder 3">
            <a:extLst>
              <a:ext uri="{FF2B5EF4-FFF2-40B4-BE49-F238E27FC236}">
                <a16:creationId xmlns:a16="http://schemas.microsoft.com/office/drawing/2014/main" xmlns="" id="{207F5404-2F71-4F1D-B4E6-BEF8CB45D28F}"/>
              </a:ext>
            </a:extLst>
          </p:cNvPr>
          <p:cNvSpPr>
            <a:spLocks noGrp="1"/>
          </p:cNvSpPr>
          <p:nvPr>
            <p:ph type="body" idx="1"/>
          </p:nvPr>
        </p:nvSpPr>
        <p:spPr>
          <a:xfrm>
            <a:off x="831850" y="4128013"/>
            <a:ext cx="10515600" cy="1500187"/>
          </a:xfrm>
        </p:spPr>
        <p:txBody>
          <a:bodyPr/>
          <a:lstStyle/>
          <a:p>
            <a:pPr algn="ctr"/>
            <a:r>
              <a:rPr lang="en-US" sz="4000" dirty="0"/>
              <a:t>Presentation on Financial Statements</a:t>
            </a:r>
          </a:p>
          <a:p>
            <a:pPr algn="ctr"/>
            <a:r>
              <a:rPr lang="en-US" sz="2500" spc="-150" dirty="0">
                <a:ln w="3175">
                  <a:noFill/>
                </a:ln>
                <a:solidFill>
                  <a:schemeClr val="tx1">
                    <a:lumMod val="50000"/>
                    <a:lumOff val="50000"/>
                  </a:schemeClr>
                </a:solidFill>
                <a:cs typeface="Arial" charset="0"/>
              </a:rPr>
              <a:t>For the year ended on  31 March 2023</a:t>
            </a:r>
          </a:p>
          <a:p>
            <a:pPr algn="ctr"/>
            <a:endParaRPr lang="en-US" dirty="0"/>
          </a:p>
        </p:txBody>
      </p:sp>
      <p:cxnSp>
        <p:nvCxnSpPr>
          <p:cNvPr id="6" name="Straight Connector 5">
            <a:extLst>
              <a:ext uri="{FF2B5EF4-FFF2-40B4-BE49-F238E27FC236}">
                <a16:creationId xmlns:a16="http://schemas.microsoft.com/office/drawing/2014/main" xmlns="" id="{2585D5C6-16E5-42CD-A689-2424C0556887}"/>
              </a:ext>
            </a:extLst>
          </p:cNvPr>
          <p:cNvCxnSpPr/>
          <p:nvPr/>
        </p:nvCxnSpPr>
        <p:spPr>
          <a:xfrm>
            <a:off x="0" y="1261040"/>
            <a:ext cx="12192000" cy="0"/>
          </a:xfrm>
          <a:prstGeom prst="line">
            <a:avLst/>
          </a:prstGeom>
          <a:ln w="12700"/>
        </p:spPr>
        <p:style>
          <a:lnRef idx="1">
            <a:schemeClr val="dk1"/>
          </a:lnRef>
          <a:fillRef idx="0">
            <a:schemeClr val="dk1"/>
          </a:fillRef>
          <a:effectRef idx="0">
            <a:schemeClr val="dk1"/>
          </a:effectRef>
          <a:fontRef idx="minor">
            <a:schemeClr val="tx1"/>
          </a:fontRef>
        </p:style>
      </p:cxnSp>
      <p:sp>
        <p:nvSpPr>
          <p:cNvPr id="19" name="Rectangle 18">
            <a:extLst>
              <a:ext uri="{FF2B5EF4-FFF2-40B4-BE49-F238E27FC236}">
                <a16:creationId xmlns:a16="http://schemas.microsoft.com/office/drawing/2014/main" xmlns="" id="{CB583200-7A22-4427-AAA2-08DBC9B248D5}"/>
              </a:ext>
            </a:extLst>
          </p:cNvPr>
          <p:cNvSpPr/>
          <p:nvPr/>
        </p:nvSpPr>
        <p:spPr>
          <a:xfrm>
            <a:off x="-182" y="6728604"/>
            <a:ext cx="12192000" cy="129395"/>
          </a:xfrm>
          <a:prstGeom prst="rect">
            <a:avLst/>
          </a:prstGeom>
          <a:solidFill>
            <a:srgbClr val="A81A1A"/>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xmlns="" id="{26FA02E7-FC4C-4E2E-B3F9-32E9BAF9E17B}"/>
              </a:ext>
            </a:extLst>
          </p:cNvPr>
          <p:cNvSpPr/>
          <p:nvPr/>
        </p:nvSpPr>
        <p:spPr>
          <a:xfrm>
            <a:off x="-182" y="6671982"/>
            <a:ext cx="12192000" cy="60486"/>
          </a:xfrm>
          <a:prstGeom prst="rect">
            <a:avLst/>
          </a:prstGeom>
          <a:solidFill>
            <a:srgbClr val="917A2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xmlns="" id="{D5D0AADA-76EF-4925-8FC9-C49FED31E836}"/>
              </a:ext>
            </a:extLst>
          </p:cNvPr>
          <p:cNvSpPr/>
          <p:nvPr/>
        </p:nvSpPr>
        <p:spPr>
          <a:xfrm>
            <a:off x="0" y="-10999"/>
            <a:ext cx="12192000" cy="129395"/>
          </a:xfrm>
          <a:prstGeom prst="rect">
            <a:avLst/>
          </a:prstGeom>
          <a:solidFill>
            <a:srgbClr val="A81A1A"/>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xmlns="" id="{971AC4F0-42FF-454F-A273-431A8E369040}"/>
              </a:ext>
            </a:extLst>
          </p:cNvPr>
          <p:cNvSpPr/>
          <p:nvPr/>
        </p:nvSpPr>
        <p:spPr>
          <a:xfrm>
            <a:off x="-182" y="114109"/>
            <a:ext cx="12192000" cy="60486"/>
          </a:xfrm>
          <a:prstGeom prst="rect">
            <a:avLst/>
          </a:prstGeom>
          <a:solidFill>
            <a:srgbClr val="917A2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5" name="Slide Number Placeholder 4">
            <a:extLst>
              <a:ext uri="{FF2B5EF4-FFF2-40B4-BE49-F238E27FC236}">
                <a16:creationId xmlns:a16="http://schemas.microsoft.com/office/drawing/2014/main" xmlns="" id="{8468142C-7815-51FE-8C8A-00786BDF8022}"/>
              </a:ext>
            </a:extLst>
          </p:cNvPr>
          <p:cNvSpPr>
            <a:spLocks noGrp="1"/>
          </p:cNvSpPr>
          <p:nvPr>
            <p:ph type="sldNum" sz="quarter" idx="12"/>
          </p:nvPr>
        </p:nvSpPr>
        <p:spPr/>
        <p:txBody>
          <a:bodyPr/>
          <a:lstStyle/>
          <a:p>
            <a:fld id="{48F63A3B-78C7-47BE-AE5E-E10140E04643}" type="slidenum">
              <a:rPr lang="en-US" smtClean="0"/>
              <a:t>1</a:t>
            </a:fld>
            <a:endParaRPr lang="en-US" dirty="0"/>
          </a:p>
        </p:txBody>
      </p:sp>
    </p:spTree>
    <p:extLst>
      <p:ext uri="{BB962C8B-B14F-4D97-AF65-F5344CB8AC3E}">
        <p14:creationId xmlns:p14="http://schemas.microsoft.com/office/powerpoint/2010/main" val="25562672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xmlns="" id="{6D5C8599-325D-4895-9F45-6D9646F50698}"/>
              </a:ext>
            </a:extLst>
          </p:cNvPr>
          <p:cNvPicPr>
            <a:picLocks noChangeAspect="1"/>
          </p:cNvPicPr>
          <p:nvPr/>
        </p:nvPicPr>
        <p:blipFill>
          <a:blip r:embed="rId3"/>
          <a:stretch>
            <a:fillRect/>
          </a:stretch>
        </p:blipFill>
        <p:spPr>
          <a:xfrm>
            <a:off x="9466444" y="163313"/>
            <a:ext cx="2725556" cy="1295742"/>
          </a:xfrm>
          <a:prstGeom prst="rect">
            <a:avLst/>
          </a:prstGeom>
        </p:spPr>
      </p:pic>
      <p:sp>
        <p:nvSpPr>
          <p:cNvPr id="2" name="Title 1">
            <a:extLst>
              <a:ext uri="{FF2B5EF4-FFF2-40B4-BE49-F238E27FC236}">
                <a16:creationId xmlns:a16="http://schemas.microsoft.com/office/drawing/2014/main" xmlns="" id="{A7F3151B-0432-44FF-85B1-2A47C8D4D57F}"/>
              </a:ext>
            </a:extLst>
          </p:cNvPr>
          <p:cNvSpPr>
            <a:spLocks noGrp="1"/>
          </p:cNvSpPr>
          <p:nvPr>
            <p:ph type="title"/>
          </p:nvPr>
        </p:nvSpPr>
        <p:spPr>
          <a:xfrm>
            <a:off x="623687" y="360520"/>
            <a:ext cx="10944262" cy="895415"/>
          </a:xfrm>
        </p:spPr>
        <p:txBody>
          <a:bodyPr>
            <a:normAutofit/>
          </a:bodyPr>
          <a:lstStyle/>
          <a:p>
            <a:pPr algn="ctr"/>
            <a:r>
              <a:rPr lang="en-US" sz="3600" kern="0" dirty="0">
                <a:solidFill>
                  <a:schemeClr val="accent2">
                    <a:lumMod val="50000"/>
                  </a:schemeClr>
                </a:solidFill>
                <a:latin typeface="+mn-lt"/>
              </a:rPr>
              <a:t>Investment Portfolio</a:t>
            </a:r>
          </a:p>
        </p:txBody>
      </p:sp>
      <p:cxnSp>
        <p:nvCxnSpPr>
          <p:cNvPr id="6" name="Straight Connector 5">
            <a:extLst>
              <a:ext uri="{FF2B5EF4-FFF2-40B4-BE49-F238E27FC236}">
                <a16:creationId xmlns:a16="http://schemas.microsoft.com/office/drawing/2014/main" xmlns="" id="{2585D5C6-16E5-42CD-A689-2424C0556887}"/>
              </a:ext>
            </a:extLst>
          </p:cNvPr>
          <p:cNvCxnSpPr/>
          <p:nvPr/>
        </p:nvCxnSpPr>
        <p:spPr>
          <a:xfrm>
            <a:off x="0" y="1261040"/>
            <a:ext cx="12192000" cy="0"/>
          </a:xfrm>
          <a:prstGeom prst="line">
            <a:avLst/>
          </a:prstGeom>
          <a:ln w="12700"/>
        </p:spPr>
        <p:style>
          <a:lnRef idx="1">
            <a:schemeClr val="dk1"/>
          </a:lnRef>
          <a:fillRef idx="0">
            <a:schemeClr val="dk1"/>
          </a:fillRef>
          <a:effectRef idx="0">
            <a:schemeClr val="dk1"/>
          </a:effectRef>
          <a:fontRef idx="minor">
            <a:schemeClr val="tx1"/>
          </a:fontRef>
        </p:style>
      </p:cxnSp>
      <p:sp>
        <p:nvSpPr>
          <p:cNvPr id="19" name="Rectangle 18">
            <a:extLst>
              <a:ext uri="{FF2B5EF4-FFF2-40B4-BE49-F238E27FC236}">
                <a16:creationId xmlns:a16="http://schemas.microsoft.com/office/drawing/2014/main" xmlns="" id="{CB583200-7A22-4427-AAA2-08DBC9B248D5}"/>
              </a:ext>
            </a:extLst>
          </p:cNvPr>
          <p:cNvSpPr/>
          <p:nvPr/>
        </p:nvSpPr>
        <p:spPr>
          <a:xfrm>
            <a:off x="-182" y="6728604"/>
            <a:ext cx="12192000" cy="129395"/>
          </a:xfrm>
          <a:prstGeom prst="rect">
            <a:avLst/>
          </a:prstGeom>
          <a:solidFill>
            <a:srgbClr val="A81A1A"/>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xmlns="" id="{26FA02E7-FC4C-4E2E-B3F9-32E9BAF9E17B}"/>
              </a:ext>
            </a:extLst>
          </p:cNvPr>
          <p:cNvSpPr/>
          <p:nvPr/>
        </p:nvSpPr>
        <p:spPr>
          <a:xfrm>
            <a:off x="-182" y="6671982"/>
            <a:ext cx="12192000" cy="60486"/>
          </a:xfrm>
          <a:prstGeom prst="rect">
            <a:avLst/>
          </a:prstGeom>
          <a:solidFill>
            <a:srgbClr val="917A2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xmlns="" id="{D5D0AADA-76EF-4925-8FC9-C49FED31E836}"/>
              </a:ext>
            </a:extLst>
          </p:cNvPr>
          <p:cNvSpPr/>
          <p:nvPr/>
        </p:nvSpPr>
        <p:spPr>
          <a:xfrm>
            <a:off x="0" y="-10999"/>
            <a:ext cx="12192000" cy="129395"/>
          </a:xfrm>
          <a:prstGeom prst="rect">
            <a:avLst/>
          </a:prstGeom>
          <a:solidFill>
            <a:srgbClr val="A81A1A"/>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xmlns="" id="{971AC4F0-42FF-454F-A273-431A8E369040}"/>
              </a:ext>
            </a:extLst>
          </p:cNvPr>
          <p:cNvSpPr/>
          <p:nvPr/>
        </p:nvSpPr>
        <p:spPr>
          <a:xfrm>
            <a:off x="-182" y="114109"/>
            <a:ext cx="12192000" cy="60486"/>
          </a:xfrm>
          <a:prstGeom prst="rect">
            <a:avLst/>
          </a:prstGeom>
          <a:solidFill>
            <a:srgbClr val="917A2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5" name="Slide Number Placeholder 4">
            <a:extLst>
              <a:ext uri="{FF2B5EF4-FFF2-40B4-BE49-F238E27FC236}">
                <a16:creationId xmlns:a16="http://schemas.microsoft.com/office/drawing/2014/main" xmlns="" id="{D92408CE-939E-1CCF-504E-4B4D855F244B}"/>
              </a:ext>
            </a:extLst>
          </p:cNvPr>
          <p:cNvSpPr>
            <a:spLocks noGrp="1"/>
          </p:cNvSpPr>
          <p:nvPr>
            <p:ph type="sldNum" sz="quarter" idx="12"/>
          </p:nvPr>
        </p:nvSpPr>
        <p:spPr/>
        <p:txBody>
          <a:bodyPr/>
          <a:lstStyle/>
          <a:p>
            <a:fld id="{70EC9206-40C2-4988-907B-F68DF1318569}" type="slidenum">
              <a:rPr lang="en-US" smtClean="0"/>
              <a:pPr/>
              <a:t>2</a:t>
            </a:fld>
            <a:endParaRPr lang="en-US" dirty="0"/>
          </a:p>
        </p:txBody>
      </p:sp>
      <p:graphicFrame>
        <p:nvGraphicFramePr>
          <p:cNvPr id="7" name="Table 6">
            <a:extLst>
              <a:ext uri="{FF2B5EF4-FFF2-40B4-BE49-F238E27FC236}">
                <a16:creationId xmlns:a16="http://schemas.microsoft.com/office/drawing/2014/main" xmlns="" id="{212D5767-92A5-122A-FBFC-1FA85BF0BA9F}"/>
              </a:ext>
            </a:extLst>
          </p:cNvPr>
          <p:cNvGraphicFramePr>
            <a:graphicFrameLocks noGrp="1"/>
          </p:cNvGraphicFramePr>
          <p:nvPr>
            <p:extLst>
              <p:ext uri="{D42A27DB-BD31-4B8C-83A1-F6EECF244321}">
                <p14:modId xmlns:p14="http://schemas.microsoft.com/office/powerpoint/2010/main" val="63446041"/>
              </p:ext>
            </p:extLst>
          </p:nvPr>
        </p:nvGraphicFramePr>
        <p:xfrm>
          <a:off x="273426" y="1441860"/>
          <a:ext cx="5665555" cy="4514727"/>
        </p:xfrm>
        <a:graphic>
          <a:graphicData uri="http://schemas.openxmlformats.org/drawingml/2006/table">
            <a:tbl>
              <a:tblPr firstRow="1" bandRow="1">
                <a:tableStyleId>{F5AB1C69-6EDB-4FF4-983F-18BD219EF322}</a:tableStyleId>
              </a:tblPr>
              <a:tblGrid>
                <a:gridCol w="489018">
                  <a:extLst>
                    <a:ext uri="{9D8B030D-6E8A-4147-A177-3AD203B41FA5}">
                      <a16:colId xmlns:a16="http://schemas.microsoft.com/office/drawing/2014/main" xmlns="" val="3449551463"/>
                    </a:ext>
                  </a:extLst>
                </a:gridCol>
                <a:gridCol w="2488890">
                  <a:extLst>
                    <a:ext uri="{9D8B030D-6E8A-4147-A177-3AD203B41FA5}">
                      <a16:colId xmlns:a16="http://schemas.microsoft.com/office/drawing/2014/main" xmlns="" val="1455384721"/>
                    </a:ext>
                  </a:extLst>
                </a:gridCol>
                <a:gridCol w="718280">
                  <a:extLst>
                    <a:ext uri="{9D8B030D-6E8A-4147-A177-3AD203B41FA5}">
                      <a16:colId xmlns:a16="http://schemas.microsoft.com/office/drawing/2014/main" xmlns="" val="4289359405"/>
                    </a:ext>
                  </a:extLst>
                </a:gridCol>
                <a:gridCol w="1281437">
                  <a:extLst>
                    <a:ext uri="{9D8B030D-6E8A-4147-A177-3AD203B41FA5}">
                      <a16:colId xmlns:a16="http://schemas.microsoft.com/office/drawing/2014/main" xmlns="" val="3809211228"/>
                    </a:ext>
                  </a:extLst>
                </a:gridCol>
                <a:gridCol w="687930">
                  <a:extLst>
                    <a:ext uri="{9D8B030D-6E8A-4147-A177-3AD203B41FA5}">
                      <a16:colId xmlns:a16="http://schemas.microsoft.com/office/drawing/2014/main" xmlns="" val="1969928956"/>
                    </a:ext>
                  </a:extLst>
                </a:gridCol>
              </a:tblGrid>
              <a:tr h="318588">
                <a:tc rowSpan="2">
                  <a:txBody>
                    <a:bodyPr/>
                    <a:lstStyle/>
                    <a:p>
                      <a:pPr algn="ctr" rtl="0" fontAlgn="b"/>
                      <a:r>
                        <a:rPr lang="en-US" sz="1100" b="1" u="none" strike="noStrike" dirty="0">
                          <a:solidFill>
                            <a:srgbClr val="FFFFFF"/>
                          </a:solidFill>
                          <a:effectLst/>
                        </a:rPr>
                        <a:t>S. No.</a:t>
                      </a:r>
                      <a:endParaRPr lang="en-US" sz="1100" b="1" i="0" u="none" strike="noStrike" dirty="0">
                        <a:solidFill>
                          <a:srgbClr val="FFFFFF"/>
                        </a:solidFill>
                        <a:effectLst/>
                        <a:latin typeface="Calibri" panose="020F0502020204030204" pitchFamily="34" charset="0"/>
                      </a:endParaRPr>
                    </a:p>
                  </a:txBody>
                  <a:tcPr marL="7380" marR="7380" marT="7380" marB="0" anchor="b">
                    <a:solidFill>
                      <a:schemeClr val="tx2"/>
                    </a:solidFill>
                  </a:tcPr>
                </a:tc>
                <a:tc rowSpan="2">
                  <a:txBody>
                    <a:bodyPr/>
                    <a:lstStyle/>
                    <a:p>
                      <a:pPr algn="l" rtl="0" fontAlgn="b"/>
                      <a:r>
                        <a:rPr lang="en-US" sz="1100" b="1" u="none" strike="noStrike" dirty="0">
                          <a:solidFill>
                            <a:srgbClr val="FFFFFF"/>
                          </a:solidFill>
                          <a:effectLst/>
                        </a:rPr>
                        <a:t>Name of Company</a:t>
                      </a:r>
                      <a:endParaRPr lang="en-US" sz="1100" b="1" i="0" u="none" strike="noStrike" dirty="0">
                        <a:solidFill>
                          <a:srgbClr val="FFFFFF"/>
                        </a:solidFill>
                        <a:effectLst/>
                        <a:latin typeface="Calibri" panose="020F0502020204030204" pitchFamily="34" charset="0"/>
                      </a:endParaRPr>
                    </a:p>
                  </a:txBody>
                  <a:tcPr marL="7380" marR="7380" marT="7380" marB="0" anchor="b">
                    <a:solidFill>
                      <a:schemeClr val="tx2"/>
                    </a:solidFill>
                  </a:tcPr>
                </a:tc>
                <a:tc rowSpan="2">
                  <a:txBody>
                    <a:bodyPr/>
                    <a:lstStyle/>
                    <a:p>
                      <a:pPr algn="ctr" rtl="0" fontAlgn="b"/>
                      <a:r>
                        <a:rPr lang="en-US" sz="1100" b="1" u="none" strike="noStrike" dirty="0">
                          <a:solidFill>
                            <a:srgbClr val="FFFFFF"/>
                          </a:solidFill>
                          <a:effectLst/>
                        </a:rPr>
                        <a:t>% Stake </a:t>
                      </a:r>
                      <a:endParaRPr lang="en-US" sz="1100" b="1" i="0" u="none" strike="noStrike" dirty="0">
                        <a:solidFill>
                          <a:srgbClr val="FFFFFF"/>
                        </a:solidFill>
                        <a:effectLst/>
                        <a:latin typeface="Calibri" panose="020F0502020204030204" pitchFamily="34" charset="0"/>
                      </a:endParaRPr>
                    </a:p>
                  </a:txBody>
                  <a:tcPr marL="7380" marR="7380" marT="7380" marB="0" anchor="b">
                    <a:solidFill>
                      <a:schemeClr val="tx2"/>
                    </a:solidFill>
                  </a:tcPr>
                </a:tc>
                <a:tc>
                  <a:txBody>
                    <a:bodyPr/>
                    <a:lstStyle/>
                    <a:p>
                      <a:pPr algn="ctr" rtl="0" fontAlgn="b"/>
                      <a:r>
                        <a:rPr lang="en-US" sz="1100" b="1" u="none" strike="noStrike">
                          <a:solidFill>
                            <a:srgbClr val="FFFFFF"/>
                          </a:solidFill>
                          <a:effectLst/>
                        </a:rPr>
                        <a:t>Carrying Value  </a:t>
                      </a:r>
                      <a:endParaRPr lang="en-US" sz="1100" b="1" i="0" u="none" strike="noStrike">
                        <a:solidFill>
                          <a:srgbClr val="FFFFFF"/>
                        </a:solidFill>
                        <a:effectLst/>
                        <a:latin typeface="Calibri" panose="020F0502020204030204" pitchFamily="34" charset="0"/>
                      </a:endParaRPr>
                    </a:p>
                  </a:txBody>
                  <a:tcPr marL="7380" marR="7380" marT="7380" marB="0" anchor="b">
                    <a:solidFill>
                      <a:schemeClr val="tx2"/>
                    </a:solidFill>
                  </a:tcPr>
                </a:tc>
                <a:tc rowSpan="2">
                  <a:txBody>
                    <a:bodyPr/>
                    <a:lstStyle/>
                    <a:p>
                      <a:pPr algn="ctr" rtl="0" fontAlgn="b"/>
                      <a:r>
                        <a:rPr lang="en-US" sz="1100" b="1" u="none" strike="noStrike">
                          <a:solidFill>
                            <a:srgbClr val="FFFFFF"/>
                          </a:solidFill>
                          <a:effectLst/>
                        </a:rPr>
                        <a:t>% of CV </a:t>
                      </a:r>
                      <a:endParaRPr lang="en-US" sz="1100" b="1" i="0" u="none" strike="noStrike">
                        <a:solidFill>
                          <a:srgbClr val="FFFFFF"/>
                        </a:solidFill>
                        <a:effectLst/>
                        <a:latin typeface="Calibri" panose="020F0502020204030204" pitchFamily="34" charset="0"/>
                      </a:endParaRPr>
                    </a:p>
                  </a:txBody>
                  <a:tcPr marL="7380" marR="7380" marT="7380" marB="0" anchor="b">
                    <a:solidFill>
                      <a:schemeClr val="tx2"/>
                    </a:solidFill>
                  </a:tcPr>
                </a:tc>
                <a:extLst>
                  <a:ext uri="{0D108BD9-81ED-4DB2-BD59-A6C34878D82A}">
                    <a16:rowId xmlns:a16="http://schemas.microsoft.com/office/drawing/2014/main" xmlns="" val="1722208102"/>
                  </a:ext>
                </a:extLst>
              </a:tr>
              <a:tr h="20859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rtl="0" fontAlgn="b"/>
                      <a:r>
                        <a:rPr lang="en-US" sz="1100" b="1" u="none" strike="noStrike" dirty="0">
                          <a:solidFill>
                            <a:srgbClr val="FFFFFF"/>
                          </a:solidFill>
                          <a:effectLst/>
                        </a:rPr>
                        <a:t>(OMR)</a:t>
                      </a:r>
                      <a:endParaRPr lang="en-US" sz="1100" b="1" i="0" u="none" strike="noStrike" dirty="0">
                        <a:solidFill>
                          <a:srgbClr val="FFFFFF"/>
                        </a:solidFill>
                        <a:effectLst/>
                        <a:latin typeface="Calibri" panose="020F0502020204030204" pitchFamily="34" charset="0"/>
                      </a:endParaRPr>
                    </a:p>
                  </a:txBody>
                  <a:tcPr marL="7380" marR="7380" marT="7380" marB="0" anchor="b">
                    <a:solidFill>
                      <a:schemeClr val="tx2"/>
                    </a:solidFill>
                  </a:tcPr>
                </a:tc>
                <a:tc vMerge="1">
                  <a:txBody>
                    <a:bodyPr/>
                    <a:lstStyle/>
                    <a:p>
                      <a:endParaRPr lang="en-US"/>
                    </a:p>
                  </a:txBody>
                  <a:tcPr/>
                </a:tc>
                <a:extLst>
                  <a:ext uri="{0D108BD9-81ED-4DB2-BD59-A6C34878D82A}">
                    <a16:rowId xmlns:a16="http://schemas.microsoft.com/office/drawing/2014/main" xmlns="" val="2755763182"/>
                  </a:ext>
                </a:extLst>
              </a:tr>
              <a:tr h="318588">
                <a:tc>
                  <a:txBody>
                    <a:bodyPr/>
                    <a:lstStyle/>
                    <a:p>
                      <a:pPr algn="ctr" rtl="0" fontAlgn="b"/>
                      <a:r>
                        <a:rPr lang="en-US" sz="1200" b="1" u="none" strike="noStrike" dirty="0">
                          <a:solidFill>
                            <a:srgbClr val="000000"/>
                          </a:solidFill>
                          <a:effectLst/>
                        </a:rPr>
                        <a:t>A.</a:t>
                      </a:r>
                      <a:endParaRPr lang="en-US" sz="1200" b="1" i="0" u="none" strike="noStrike" dirty="0">
                        <a:solidFill>
                          <a:srgbClr val="000000"/>
                        </a:solidFill>
                        <a:effectLst/>
                        <a:latin typeface="Calibri" panose="020F0502020204030204" pitchFamily="34" charset="0"/>
                      </a:endParaRPr>
                    </a:p>
                  </a:txBody>
                  <a:tcPr marL="7380" marR="7380" marT="7380" marB="0" anchor="b"/>
                </a:tc>
                <a:tc>
                  <a:txBody>
                    <a:bodyPr/>
                    <a:lstStyle/>
                    <a:p>
                      <a:pPr algn="l" rtl="0" fontAlgn="b"/>
                      <a:r>
                        <a:rPr lang="en-GB" sz="1200" b="1" u="none" strike="noStrike" dirty="0">
                          <a:solidFill>
                            <a:srgbClr val="000000"/>
                          </a:solidFill>
                          <a:effectLst/>
                        </a:rPr>
                        <a:t>Associate - Group Carrying Value (CV)</a:t>
                      </a:r>
                      <a:endParaRPr lang="en-GB" sz="1200" b="1" i="0" u="none" strike="noStrike" dirty="0">
                        <a:solidFill>
                          <a:srgbClr val="000000"/>
                        </a:solidFill>
                        <a:effectLst/>
                        <a:latin typeface="Calibri" panose="020F0502020204030204" pitchFamily="34" charset="0"/>
                      </a:endParaRPr>
                    </a:p>
                  </a:txBody>
                  <a:tcPr marL="7380" marR="7380" marT="7380" marB="0" anchor="b"/>
                </a:tc>
                <a:tc>
                  <a:txBody>
                    <a:bodyPr/>
                    <a:lstStyle/>
                    <a:p>
                      <a:pPr algn="l" fontAlgn="b"/>
                      <a:r>
                        <a:rPr lang="en-US" sz="1200" b="0" u="none" strike="noStrike">
                          <a:solidFill>
                            <a:srgbClr val="000000"/>
                          </a:solidFill>
                          <a:effectLst/>
                        </a:rPr>
                        <a:t> </a:t>
                      </a:r>
                      <a:endParaRPr lang="en-US" sz="1200" b="0" i="0" u="none" strike="noStrike">
                        <a:solidFill>
                          <a:srgbClr val="000000"/>
                        </a:solidFill>
                        <a:effectLst/>
                        <a:latin typeface="Arial" panose="020B0604020202020204" pitchFamily="34" charset="0"/>
                      </a:endParaRPr>
                    </a:p>
                  </a:txBody>
                  <a:tcPr marL="7380" marR="7380" marT="7380" marB="0" anchor="b"/>
                </a:tc>
                <a:tc>
                  <a:txBody>
                    <a:bodyPr/>
                    <a:lstStyle/>
                    <a:p>
                      <a:pPr algn="ctr" rtl="0" fontAlgn="b"/>
                      <a:r>
                        <a:rPr lang="en-US" sz="1200" b="1" u="none" strike="noStrike" dirty="0">
                          <a:solidFill>
                            <a:srgbClr val="000000"/>
                          </a:solidFill>
                          <a:effectLst/>
                        </a:rPr>
                        <a:t>31,048</a:t>
                      </a:r>
                      <a:endParaRPr lang="en-US" sz="1200" b="1" i="0" u="none" strike="noStrike" dirty="0">
                        <a:solidFill>
                          <a:srgbClr val="000000"/>
                        </a:solidFill>
                        <a:effectLst/>
                        <a:latin typeface="Calibri" panose="020F0502020204030204" pitchFamily="34" charset="0"/>
                      </a:endParaRPr>
                    </a:p>
                  </a:txBody>
                  <a:tcPr marL="7380" marR="7380" marT="7380" marB="0" anchor="b"/>
                </a:tc>
                <a:tc>
                  <a:txBody>
                    <a:bodyPr/>
                    <a:lstStyle/>
                    <a:p>
                      <a:pPr algn="r" fontAlgn="b"/>
                      <a:r>
                        <a:rPr lang="en-US" sz="1200" b="1" u="none" strike="noStrike" dirty="0">
                          <a:solidFill>
                            <a:srgbClr val="000000"/>
                          </a:solidFill>
                          <a:effectLst/>
                        </a:rPr>
                        <a:t>63.6%</a:t>
                      </a:r>
                      <a:endParaRPr lang="en-US" sz="12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519137327"/>
                  </a:ext>
                </a:extLst>
              </a:tr>
              <a:tr h="229310">
                <a:tc>
                  <a:txBody>
                    <a:bodyPr/>
                    <a:lstStyle/>
                    <a:p>
                      <a:pPr algn="ctr" rtl="0" fontAlgn="b"/>
                      <a:r>
                        <a:rPr lang="en-US" sz="1200" b="0" u="none" strike="noStrike">
                          <a:solidFill>
                            <a:srgbClr val="000000"/>
                          </a:solidFill>
                          <a:effectLst/>
                        </a:rPr>
                        <a:t>A-1</a:t>
                      </a:r>
                      <a:endParaRPr lang="en-US" sz="1200" b="0" i="0" u="none" strike="noStrike">
                        <a:solidFill>
                          <a:srgbClr val="000000"/>
                        </a:solidFill>
                        <a:effectLst/>
                        <a:latin typeface="Calibri" panose="020F0502020204030204" pitchFamily="34" charset="0"/>
                      </a:endParaRPr>
                    </a:p>
                  </a:txBody>
                  <a:tcPr marL="7380" marR="7380" marT="7380" marB="0" anchor="b"/>
                </a:tc>
                <a:tc>
                  <a:txBody>
                    <a:bodyPr/>
                    <a:lstStyle/>
                    <a:p>
                      <a:pPr algn="l" rtl="0" fontAlgn="b"/>
                      <a:r>
                        <a:rPr lang="en-US" sz="1200" b="0" u="none" strike="noStrike" dirty="0">
                          <a:solidFill>
                            <a:srgbClr val="000000"/>
                          </a:solidFill>
                          <a:effectLst/>
                        </a:rPr>
                        <a:t>Oman Chlorine SAOG</a:t>
                      </a:r>
                      <a:endParaRPr lang="en-US" sz="1200" b="0" i="0" u="none" strike="noStrike" dirty="0">
                        <a:solidFill>
                          <a:srgbClr val="000000"/>
                        </a:solidFill>
                        <a:effectLst/>
                        <a:latin typeface="Calibri" panose="020F0502020204030204" pitchFamily="34" charset="0"/>
                      </a:endParaRPr>
                    </a:p>
                  </a:txBody>
                  <a:tcPr marL="7380" marR="7380" marT="7380" marB="0" anchor="b"/>
                </a:tc>
                <a:tc>
                  <a:txBody>
                    <a:bodyPr/>
                    <a:lstStyle/>
                    <a:p>
                      <a:pPr algn="r" rtl="0" fontAlgn="b"/>
                      <a:r>
                        <a:rPr lang="en-US" sz="1200" b="0" u="none" strike="noStrike" dirty="0">
                          <a:solidFill>
                            <a:srgbClr val="000000"/>
                          </a:solidFill>
                          <a:effectLst/>
                        </a:rPr>
                        <a:t>22.15%</a:t>
                      </a:r>
                      <a:endParaRPr lang="en-US" sz="1200" b="0" i="0" u="none" strike="noStrike" dirty="0">
                        <a:solidFill>
                          <a:srgbClr val="000000"/>
                        </a:solidFill>
                        <a:effectLst/>
                        <a:latin typeface="Calibri" panose="020F0502020204030204" pitchFamily="34" charset="0"/>
                      </a:endParaRPr>
                    </a:p>
                  </a:txBody>
                  <a:tcPr marL="7380" marR="7380" marT="7380" marB="0" anchor="b"/>
                </a:tc>
                <a:tc>
                  <a:txBody>
                    <a:bodyPr/>
                    <a:lstStyle/>
                    <a:p>
                      <a:pPr algn="ctr" rtl="0" fontAlgn="b"/>
                      <a:r>
                        <a:rPr lang="en-US" sz="1200" b="0" u="none" strike="noStrike">
                          <a:solidFill>
                            <a:srgbClr val="000000"/>
                          </a:solidFill>
                          <a:effectLst/>
                        </a:rPr>
                        <a:t>7,722</a:t>
                      </a:r>
                      <a:endParaRPr lang="en-US" sz="1200" b="0" i="0" u="none" strike="noStrike">
                        <a:solidFill>
                          <a:srgbClr val="000000"/>
                        </a:solidFill>
                        <a:effectLst/>
                        <a:latin typeface="Calibri" panose="020F0502020204030204" pitchFamily="34" charset="0"/>
                      </a:endParaRPr>
                    </a:p>
                  </a:txBody>
                  <a:tcPr marL="7380" marR="7380" marT="7380" marB="0" anchor="b"/>
                </a:tc>
                <a:tc>
                  <a:txBody>
                    <a:bodyPr/>
                    <a:lstStyle/>
                    <a:p>
                      <a:pPr algn="r" fontAlgn="b"/>
                      <a:r>
                        <a:rPr lang="en-US" sz="1200" b="0" u="none" strike="noStrike">
                          <a:solidFill>
                            <a:srgbClr val="000000"/>
                          </a:solidFill>
                          <a:effectLst/>
                        </a:rPr>
                        <a:t>15.8%</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358139000"/>
                  </a:ext>
                </a:extLst>
              </a:tr>
              <a:tr h="229310">
                <a:tc>
                  <a:txBody>
                    <a:bodyPr/>
                    <a:lstStyle/>
                    <a:p>
                      <a:pPr algn="ctr" rtl="0" fontAlgn="b"/>
                      <a:r>
                        <a:rPr lang="en-US" sz="1200" b="0" u="none" strike="noStrike">
                          <a:solidFill>
                            <a:srgbClr val="000000"/>
                          </a:solidFill>
                          <a:effectLst/>
                        </a:rPr>
                        <a:t>A-2</a:t>
                      </a:r>
                      <a:endParaRPr lang="en-US" sz="1200" b="0" i="0" u="none" strike="noStrike">
                        <a:solidFill>
                          <a:srgbClr val="000000"/>
                        </a:solidFill>
                        <a:effectLst/>
                        <a:latin typeface="Calibri" panose="020F0502020204030204" pitchFamily="34" charset="0"/>
                      </a:endParaRPr>
                    </a:p>
                  </a:txBody>
                  <a:tcPr marL="7380" marR="7380" marT="7380" marB="0" anchor="b"/>
                </a:tc>
                <a:tc>
                  <a:txBody>
                    <a:bodyPr/>
                    <a:lstStyle/>
                    <a:p>
                      <a:pPr algn="l" rtl="0" fontAlgn="b"/>
                      <a:r>
                        <a:rPr lang="en-US" sz="1200" b="0" u="none" strike="noStrike" dirty="0">
                          <a:solidFill>
                            <a:srgbClr val="000000"/>
                          </a:solidFill>
                          <a:effectLst/>
                        </a:rPr>
                        <a:t>National Detergent SAOG</a:t>
                      </a:r>
                      <a:endParaRPr lang="en-US" sz="1200" b="0" i="0" u="none" strike="noStrike" dirty="0">
                        <a:solidFill>
                          <a:srgbClr val="000000"/>
                        </a:solidFill>
                        <a:effectLst/>
                        <a:latin typeface="Calibri" panose="020F0502020204030204" pitchFamily="34" charset="0"/>
                      </a:endParaRPr>
                    </a:p>
                  </a:txBody>
                  <a:tcPr marL="7380" marR="7380" marT="7380" marB="0" anchor="b"/>
                </a:tc>
                <a:tc>
                  <a:txBody>
                    <a:bodyPr/>
                    <a:lstStyle/>
                    <a:p>
                      <a:pPr algn="r" rtl="0" fontAlgn="b"/>
                      <a:r>
                        <a:rPr lang="en-US" sz="1200" b="0" u="none" strike="noStrike" dirty="0">
                          <a:solidFill>
                            <a:srgbClr val="000000"/>
                          </a:solidFill>
                          <a:effectLst/>
                        </a:rPr>
                        <a:t>25.24%</a:t>
                      </a:r>
                      <a:endParaRPr lang="en-US" sz="1200" b="0" i="0" u="none" strike="noStrike" dirty="0">
                        <a:solidFill>
                          <a:srgbClr val="000000"/>
                        </a:solidFill>
                        <a:effectLst/>
                        <a:latin typeface="Calibri" panose="020F0502020204030204" pitchFamily="34" charset="0"/>
                      </a:endParaRPr>
                    </a:p>
                  </a:txBody>
                  <a:tcPr marL="7380" marR="7380" marT="7380" marB="0" anchor="b"/>
                </a:tc>
                <a:tc>
                  <a:txBody>
                    <a:bodyPr/>
                    <a:lstStyle/>
                    <a:p>
                      <a:pPr algn="ctr" rtl="0" fontAlgn="b"/>
                      <a:r>
                        <a:rPr lang="en-US" sz="1200" b="0" u="none" strike="noStrike">
                          <a:solidFill>
                            <a:srgbClr val="000000"/>
                          </a:solidFill>
                          <a:effectLst/>
                        </a:rPr>
                        <a:t>5,283</a:t>
                      </a:r>
                      <a:endParaRPr lang="en-US" sz="1200" b="0" i="0" u="none" strike="noStrike">
                        <a:solidFill>
                          <a:srgbClr val="000000"/>
                        </a:solidFill>
                        <a:effectLst/>
                        <a:latin typeface="Calibri" panose="020F0502020204030204" pitchFamily="34" charset="0"/>
                      </a:endParaRPr>
                    </a:p>
                  </a:txBody>
                  <a:tcPr marL="7380" marR="7380" marT="7380" marB="0" anchor="b"/>
                </a:tc>
                <a:tc>
                  <a:txBody>
                    <a:bodyPr/>
                    <a:lstStyle/>
                    <a:p>
                      <a:pPr algn="r" fontAlgn="b"/>
                      <a:r>
                        <a:rPr lang="en-US" sz="1200" b="0" u="none" strike="noStrike">
                          <a:solidFill>
                            <a:srgbClr val="000000"/>
                          </a:solidFill>
                          <a:effectLst/>
                        </a:rPr>
                        <a:t>10.8%</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179085039"/>
                  </a:ext>
                </a:extLst>
              </a:tr>
              <a:tr h="229310">
                <a:tc>
                  <a:txBody>
                    <a:bodyPr/>
                    <a:lstStyle/>
                    <a:p>
                      <a:pPr algn="ctr" rtl="0" fontAlgn="b"/>
                      <a:r>
                        <a:rPr lang="en-US" sz="1200" b="0" u="none" strike="noStrike">
                          <a:solidFill>
                            <a:srgbClr val="000000"/>
                          </a:solidFill>
                          <a:effectLst/>
                        </a:rPr>
                        <a:t>A-3</a:t>
                      </a:r>
                      <a:endParaRPr lang="en-US" sz="1200" b="0" i="0" u="none" strike="noStrike">
                        <a:solidFill>
                          <a:srgbClr val="000000"/>
                        </a:solidFill>
                        <a:effectLst/>
                        <a:latin typeface="Calibri" panose="020F0502020204030204" pitchFamily="34" charset="0"/>
                      </a:endParaRPr>
                    </a:p>
                  </a:txBody>
                  <a:tcPr marL="7380" marR="7380" marT="7380" marB="0" anchor="b"/>
                </a:tc>
                <a:tc>
                  <a:txBody>
                    <a:bodyPr/>
                    <a:lstStyle/>
                    <a:p>
                      <a:pPr algn="l" rtl="0" fontAlgn="b"/>
                      <a:r>
                        <a:rPr lang="en-US" sz="1200" b="0" u="none" strike="noStrike">
                          <a:solidFill>
                            <a:srgbClr val="000000"/>
                          </a:solidFill>
                          <a:effectLst/>
                        </a:rPr>
                        <a:t>Arabia Falcon Insur. SAOG</a:t>
                      </a:r>
                      <a:endParaRPr lang="en-US" sz="1200" b="0" i="0" u="none" strike="noStrike">
                        <a:solidFill>
                          <a:srgbClr val="000000"/>
                        </a:solidFill>
                        <a:effectLst/>
                        <a:latin typeface="Calibri" panose="020F0502020204030204" pitchFamily="34" charset="0"/>
                      </a:endParaRPr>
                    </a:p>
                  </a:txBody>
                  <a:tcPr marL="7380" marR="7380" marT="7380" marB="0" anchor="b"/>
                </a:tc>
                <a:tc>
                  <a:txBody>
                    <a:bodyPr/>
                    <a:lstStyle/>
                    <a:p>
                      <a:pPr algn="r" rtl="0" fontAlgn="b"/>
                      <a:r>
                        <a:rPr lang="en-US" sz="1200" b="0" u="none" strike="noStrike" dirty="0">
                          <a:solidFill>
                            <a:srgbClr val="000000"/>
                          </a:solidFill>
                          <a:effectLst/>
                        </a:rPr>
                        <a:t>22.62%</a:t>
                      </a:r>
                      <a:endParaRPr lang="en-US" sz="1200" b="0" i="0" u="none" strike="noStrike" dirty="0">
                        <a:solidFill>
                          <a:srgbClr val="000000"/>
                        </a:solidFill>
                        <a:effectLst/>
                        <a:latin typeface="Calibri" panose="020F0502020204030204" pitchFamily="34" charset="0"/>
                      </a:endParaRPr>
                    </a:p>
                  </a:txBody>
                  <a:tcPr marL="7380" marR="7380" marT="7380" marB="0" anchor="b"/>
                </a:tc>
                <a:tc>
                  <a:txBody>
                    <a:bodyPr/>
                    <a:lstStyle/>
                    <a:p>
                      <a:pPr algn="ctr" rtl="0" fontAlgn="b"/>
                      <a:r>
                        <a:rPr lang="en-US" sz="1200" b="0" u="none" strike="noStrike" dirty="0">
                          <a:solidFill>
                            <a:srgbClr val="000000"/>
                          </a:solidFill>
                          <a:effectLst/>
                        </a:rPr>
                        <a:t>4,754</a:t>
                      </a:r>
                      <a:endParaRPr lang="en-US" sz="1200" b="0" i="0" u="none" strike="noStrike" dirty="0">
                        <a:solidFill>
                          <a:srgbClr val="000000"/>
                        </a:solidFill>
                        <a:effectLst/>
                        <a:latin typeface="Calibri" panose="020F0502020204030204" pitchFamily="34" charset="0"/>
                      </a:endParaRPr>
                    </a:p>
                  </a:txBody>
                  <a:tcPr marL="7380" marR="7380" marT="7380" marB="0" anchor="b"/>
                </a:tc>
                <a:tc>
                  <a:txBody>
                    <a:bodyPr/>
                    <a:lstStyle/>
                    <a:p>
                      <a:pPr algn="r" fontAlgn="b"/>
                      <a:r>
                        <a:rPr lang="en-US" sz="1200" b="0" u="none" strike="noStrike">
                          <a:solidFill>
                            <a:srgbClr val="000000"/>
                          </a:solidFill>
                          <a:effectLst/>
                        </a:rPr>
                        <a:t>9.7%</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831579533"/>
                  </a:ext>
                </a:extLst>
              </a:tr>
              <a:tr h="229310">
                <a:tc>
                  <a:txBody>
                    <a:bodyPr/>
                    <a:lstStyle/>
                    <a:p>
                      <a:pPr algn="ctr" rtl="0" fontAlgn="b"/>
                      <a:r>
                        <a:rPr lang="en-US" sz="1200" b="0" u="none" strike="noStrike">
                          <a:solidFill>
                            <a:srgbClr val="000000"/>
                          </a:solidFill>
                          <a:effectLst/>
                        </a:rPr>
                        <a:t>A-4</a:t>
                      </a:r>
                      <a:endParaRPr lang="en-US" sz="1200" b="0" i="0" u="none" strike="noStrike">
                        <a:solidFill>
                          <a:srgbClr val="000000"/>
                        </a:solidFill>
                        <a:effectLst/>
                        <a:latin typeface="Calibri" panose="020F0502020204030204" pitchFamily="34" charset="0"/>
                      </a:endParaRPr>
                    </a:p>
                  </a:txBody>
                  <a:tcPr marL="7380" marR="7380" marT="7380" marB="0" anchor="b"/>
                </a:tc>
                <a:tc>
                  <a:txBody>
                    <a:bodyPr/>
                    <a:lstStyle/>
                    <a:p>
                      <a:pPr algn="l" rtl="0" fontAlgn="b"/>
                      <a:r>
                        <a:rPr lang="en-US" sz="1200" b="0" u="none" strike="noStrike">
                          <a:solidFill>
                            <a:srgbClr val="000000"/>
                          </a:solidFill>
                          <a:effectLst/>
                        </a:rPr>
                        <a:t>Alruwad School SAOC</a:t>
                      </a:r>
                      <a:endParaRPr lang="en-US" sz="1200" b="0" i="0" u="none" strike="noStrike">
                        <a:solidFill>
                          <a:srgbClr val="000000"/>
                        </a:solidFill>
                        <a:effectLst/>
                        <a:latin typeface="Calibri" panose="020F0502020204030204" pitchFamily="34" charset="0"/>
                      </a:endParaRPr>
                    </a:p>
                  </a:txBody>
                  <a:tcPr marL="7380" marR="7380" marT="7380" marB="0" anchor="b"/>
                </a:tc>
                <a:tc>
                  <a:txBody>
                    <a:bodyPr/>
                    <a:lstStyle/>
                    <a:p>
                      <a:pPr algn="r" rtl="0" fontAlgn="b"/>
                      <a:r>
                        <a:rPr lang="en-US" sz="1200" b="0" u="none" strike="noStrike">
                          <a:solidFill>
                            <a:srgbClr val="000000"/>
                          </a:solidFill>
                          <a:effectLst/>
                        </a:rPr>
                        <a:t>43.51%</a:t>
                      </a:r>
                      <a:endParaRPr lang="en-US" sz="1200" b="0" i="0" u="none" strike="noStrike">
                        <a:solidFill>
                          <a:srgbClr val="000000"/>
                        </a:solidFill>
                        <a:effectLst/>
                        <a:latin typeface="Calibri" panose="020F0502020204030204" pitchFamily="34" charset="0"/>
                      </a:endParaRPr>
                    </a:p>
                  </a:txBody>
                  <a:tcPr marL="7380" marR="7380" marT="7380" marB="0" anchor="b"/>
                </a:tc>
                <a:tc>
                  <a:txBody>
                    <a:bodyPr/>
                    <a:lstStyle/>
                    <a:p>
                      <a:pPr algn="ctr" rtl="0" fontAlgn="b"/>
                      <a:r>
                        <a:rPr lang="en-US" sz="1200" b="0" u="none" strike="noStrike">
                          <a:solidFill>
                            <a:srgbClr val="000000"/>
                          </a:solidFill>
                          <a:effectLst/>
                        </a:rPr>
                        <a:t>4,406</a:t>
                      </a:r>
                      <a:endParaRPr lang="en-US" sz="1200" b="0" i="0" u="none" strike="noStrike">
                        <a:solidFill>
                          <a:srgbClr val="000000"/>
                        </a:solidFill>
                        <a:effectLst/>
                        <a:latin typeface="Calibri" panose="020F0502020204030204" pitchFamily="34" charset="0"/>
                      </a:endParaRPr>
                    </a:p>
                  </a:txBody>
                  <a:tcPr marL="7380" marR="7380" marT="7380" marB="0" anchor="b"/>
                </a:tc>
                <a:tc>
                  <a:txBody>
                    <a:bodyPr/>
                    <a:lstStyle/>
                    <a:p>
                      <a:pPr algn="r" fontAlgn="b"/>
                      <a:r>
                        <a:rPr lang="en-US" sz="1200" b="0" u="none" strike="noStrike">
                          <a:solidFill>
                            <a:srgbClr val="000000"/>
                          </a:solidFill>
                          <a:effectLst/>
                        </a:rPr>
                        <a:t>9.0%</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985929394"/>
                  </a:ext>
                </a:extLst>
              </a:tr>
              <a:tr h="229310">
                <a:tc>
                  <a:txBody>
                    <a:bodyPr/>
                    <a:lstStyle/>
                    <a:p>
                      <a:pPr algn="ctr" rtl="0" fontAlgn="b"/>
                      <a:r>
                        <a:rPr lang="en-US" sz="1200" b="0" u="none" strike="noStrike">
                          <a:solidFill>
                            <a:srgbClr val="000000"/>
                          </a:solidFill>
                          <a:effectLst/>
                        </a:rPr>
                        <a:t>A-5</a:t>
                      </a:r>
                      <a:endParaRPr lang="en-US" sz="1200" b="0" i="0" u="none" strike="noStrike">
                        <a:solidFill>
                          <a:srgbClr val="000000"/>
                        </a:solidFill>
                        <a:effectLst/>
                        <a:latin typeface="Calibri" panose="020F0502020204030204" pitchFamily="34" charset="0"/>
                      </a:endParaRPr>
                    </a:p>
                  </a:txBody>
                  <a:tcPr marL="7380" marR="7380" marT="7380" marB="0" anchor="b"/>
                </a:tc>
                <a:tc>
                  <a:txBody>
                    <a:bodyPr/>
                    <a:lstStyle/>
                    <a:p>
                      <a:pPr algn="l" rtl="0" fontAlgn="b"/>
                      <a:r>
                        <a:rPr lang="en-US" sz="1200" b="0" u="none" strike="noStrike" dirty="0">
                          <a:solidFill>
                            <a:srgbClr val="000000"/>
                          </a:solidFill>
                          <a:effectLst/>
                        </a:rPr>
                        <a:t>Voltamp Energy SAOG </a:t>
                      </a:r>
                      <a:endParaRPr lang="en-US" sz="1200" b="0" i="0" u="none" strike="noStrike" dirty="0">
                        <a:solidFill>
                          <a:srgbClr val="000000"/>
                        </a:solidFill>
                        <a:effectLst/>
                        <a:latin typeface="Calibri" panose="020F0502020204030204" pitchFamily="34" charset="0"/>
                      </a:endParaRPr>
                    </a:p>
                  </a:txBody>
                  <a:tcPr marL="7380" marR="7380" marT="7380" marB="0" anchor="b"/>
                </a:tc>
                <a:tc>
                  <a:txBody>
                    <a:bodyPr/>
                    <a:lstStyle/>
                    <a:p>
                      <a:pPr algn="r" rtl="0" fontAlgn="b"/>
                      <a:r>
                        <a:rPr lang="en-US" sz="1200" b="0" u="none" strike="noStrike" dirty="0">
                          <a:solidFill>
                            <a:srgbClr val="000000"/>
                          </a:solidFill>
                          <a:effectLst/>
                        </a:rPr>
                        <a:t>24.68%</a:t>
                      </a:r>
                      <a:endParaRPr lang="en-US" sz="1200" b="0" i="0" u="none" strike="noStrike" dirty="0">
                        <a:solidFill>
                          <a:srgbClr val="000000"/>
                        </a:solidFill>
                        <a:effectLst/>
                        <a:latin typeface="Calibri" panose="020F0502020204030204" pitchFamily="34" charset="0"/>
                      </a:endParaRPr>
                    </a:p>
                  </a:txBody>
                  <a:tcPr marL="7380" marR="7380" marT="7380" marB="0" anchor="b"/>
                </a:tc>
                <a:tc>
                  <a:txBody>
                    <a:bodyPr/>
                    <a:lstStyle/>
                    <a:p>
                      <a:pPr algn="ctr" rtl="0" fontAlgn="b"/>
                      <a:r>
                        <a:rPr lang="en-US" sz="1200" b="0" u="none" strike="noStrike" dirty="0">
                          <a:solidFill>
                            <a:srgbClr val="000000"/>
                          </a:solidFill>
                          <a:effectLst/>
                        </a:rPr>
                        <a:t>4,093</a:t>
                      </a:r>
                      <a:endParaRPr lang="en-US" sz="1200" b="0" i="0" u="none" strike="noStrike" dirty="0">
                        <a:solidFill>
                          <a:srgbClr val="000000"/>
                        </a:solidFill>
                        <a:effectLst/>
                        <a:latin typeface="Calibri" panose="020F0502020204030204" pitchFamily="34" charset="0"/>
                      </a:endParaRPr>
                    </a:p>
                  </a:txBody>
                  <a:tcPr marL="7380" marR="7380" marT="7380" marB="0" anchor="b"/>
                </a:tc>
                <a:tc>
                  <a:txBody>
                    <a:bodyPr/>
                    <a:lstStyle/>
                    <a:p>
                      <a:pPr algn="r" fontAlgn="b"/>
                      <a:r>
                        <a:rPr lang="en-US" sz="1200" b="0" u="none" strike="noStrike">
                          <a:solidFill>
                            <a:srgbClr val="000000"/>
                          </a:solidFill>
                          <a:effectLst/>
                        </a:rPr>
                        <a:t>8.4%</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879907467"/>
                  </a:ext>
                </a:extLst>
              </a:tr>
              <a:tr h="229310">
                <a:tc>
                  <a:txBody>
                    <a:bodyPr/>
                    <a:lstStyle/>
                    <a:p>
                      <a:pPr algn="ctr" rtl="0" fontAlgn="b"/>
                      <a:r>
                        <a:rPr lang="en-US" sz="1200" b="0" u="none" strike="noStrike">
                          <a:solidFill>
                            <a:srgbClr val="000000"/>
                          </a:solidFill>
                          <a:effectLst/>
                        </a:rPr>
                        <a:t>A-6</a:t>
                      </a:r>
                      <a:endParaRPr lang="en-US" sz="1200" b="0" i="0" u="none" strike="noStrike">
                        <a:solidFill>
                          <a:srgbClr val="000000"/>
                        </a:solidFill>
                        <a:effectLst/>
                        <a:latin typeface="Calibri" panose="020F0502020204030204" pitchFamily="34" charset="0"/>
                      </a:endParaRPr>
                    </a:p>
                  </a:txBody>
                  <a:tcPr marL="7380" marR="7380" marT="7380" marB="0" anchor="b"/>
                </a:tc>
                <a:tc>
                  <a:txBody>
                    <a:bodyPr/>
                    <a:lstStyle/>
                    <a:p>
                      <a:pPr algn="l" rtl="0" fontAlgn="b"/>
                      <a:r>
                        <a:rPr lang="en-US" sz="1200" b="0" u="none" strike="noStrike">
                          <a:solidFill>
                            <a:srgbClr val="000000"/>
                          </a:solidFill>
                          <a:effectLst/>
                        </a:rPr>
                        <a:t>Al Maha Ceramics SAOG </a:t>
                      </a:r>
                      <a:endParaRPr lang="en-US" sz="1200" b="0" i="0" u="none" strike="noStrike">
                        <a:solidFill>
                          <a:srgbClr val="000000"/>
                        </a:solidFill>
                        <a:effectLst/>
                        <a:latin typeface="Calibri" panose="020F0502020204030204" pitchFamily="34" charset="0"/>
                      </a:endParaRPr>
                    </a:p>
                  </a:txBody>
                  <a:tcPr marL="7380" marR="7380" marT="7380" marB="0" anchor="b"/>
                </a:tc>
                <a:tc>
                  <a:txBody>
                    <a:bodyPr/>
                    <a:lstStyle/>
                    <a:p>
                      <a:pPr algn="r" rtl="0" fontAlgn="b"/>
                      <a:r>
                        <a:rPr lang="en-US" sz="1200" b="0" u="none" strike="noStrike" dirty="0">
                          <a:solidFill>
                            <a:srgbClr val="000000"/>
                          </a:solidFill>
                          <a:effectLst/>
                        </a:rPr>
                        <a:t>18.74%</a:t>
                      </a:r>
                      <a:endParaRPr lang="en-US" sz="1200" b="0" i="0" u="none" strike="noStrike" dirty="0">
                        <a:solidFill>
                          <a:srgbClr val="000000"/>
                        </a:solidFill>
                        <a:effectLst/>
                        <a:latin typeface="Calibri" panose="020F0502020204030204" pitchFamily="34" charset="0"/>
                      </a:endParaRPr>
                    </a:p>
                  </a:txBody>
                  <a:tcPr marL="7380" marR="7380" marT="7380" marB="0" anchor="b"/>
                </a:tc>
                <a:tc>
                  <a:txBody>
                    <a:bodyPr/>
                    <a:lstStyle/>
                    <a:p>
                      <a:pPr algn="ctr" rtl="0" fontAlgn="b"/>
                      <a:r>
                        <a:rPr lang="en-US" sz="1200" b="0" u="none" strike="noStrike">
                          <a:solidFill>
                            <a:srgbClr val="000000"/>
                          </a:solidFill>
                          <a:effectLst/>
                        </a:rPr>
                        <a:t>2,470</a:t>
                      </a:r>
                      <a:endParaRPr lang="en-US" sz="1200" b="0" i="0" u="none" strike="noStrike">
                        <a:solidFill>
                          <a:srgbClr val="000000"/>
                        </a:solidFill>
                        <a:effectLst/>
                        <a:latin typeface="Calibri" panose="020F0502020204030204" pitchFamily="34" charset="0"/>
                      </a:endParaRPr>
                    </a:p>
                  </a:txBody>
                  <a:tcPr marL="7380" marR="7380" marT="7380" marB="0" anchor="b"/>
                </a:tc>
                <a:tc>
                  <a:txBody>
                    <a:bodyPr/>
                    <a:lstStyle/>
                    <a:p>
                      <a:pPr algn="r" fontAlgn="b"/>
                      <a:r>
                        <a:rPr lang="en-US" sz="1200" b="0" u="none" strike="noStrike">
                          <a:solidFill>
                            <a:srgbClr val="000000"/>
                          </a:solidFill>
                          <a:effectLst/>
                        </a:rPr>
                        <a:t>5.1%</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515219453"/>
                  </a:ext>
                </a:extLst>
              </a:tr>
              <a:tr h="229310">
                <a:tc>
                  <a:txBody>
                    <a:bodyPr/>
                    <a:lstStyle/>
                    <a:p>
                      <a:pPr algn="ctr" rtl="0" fontAlgn="b"/>
                      <a:r>
                        <a:rPr lang="en-US" sz="1200" b="0" u="none" strike="noStrike">
                          <a:solidFill>
                            <a:srgbClr val="000000"/>
                          </a:solidFill>
                          <a:effectLst/>
                        </a:rPr>
                        <a:t>A-7</a:t>
                      </a:r>
                      <a:endParaRPr lang="en-US" sz="1200" b="0" i="0" u="none" strike="noStrike">
                        <a:solidFill>
                          <a:srgbClr val="000000"/>
                        </a:solidFill>
                        <a:effectLst/>
                        <a:latin typeface="Calibri" panose="020F0502020204030204" pitchFamily="34" charset="0"/>
                      </a:endParaRPr>
                    </a:p>
                  </a:txBody>
                  <a:tcPr marL="7380" marR="7380" marT="7380" marB="0" anchor="b"/>
                </a:tc>
                <a:tc>
                  <a:txBody>
                    <a:bodyPr/>
                    <a:lstStyle/>
                    <a:p>
                      <a:pPr algn="l" rtl="0" fontAlgn="b"/>
                      <a:r>
                        <a:rPr lang="en-US" sz="1200" b="0" u="none" strike="noStrike">
                          <a:solidFill>
                            <a:srgbClr val="000000"/>
                          </a:solidFill>
                          <a:effectLst/>
                        </a:rPr>
                        <a:t>National Biscuit SAOG</a:t>
                      </a:r>
                      <a:endParaRPr lang="en-US" sz="1200" b="0" i="0" u="none" strike="noStrike">
                        <a:solidFill>
                          <a:srgbClr val="000000"/>
                        </a:solidFill>
                        <a:effectLst/>
                        <a:latin typeface="Calibri" panose="020F0502020204030204" pitchFamily="34" charset="0"/>
                      </a:endParaRPr>
                    </a:p>
                  </a:txBody>
                  <a:tcPr marL="7380" marR="7380" marT="7380" marB="0" anchor="b"/>
                </a:tc>
                <a:tc>
                  <a:txBody>
                    <a:bodyPr/>
                    <a:lstStyle/>
                    <a:p>
                      <a:pPr algn="r" rtl="0" fontAlgn="b"/>
                      <a:r>
                        <a:rPr lang="en-US" sz="1200" b="0" u="none" strike="noStrike">
                          <a:solidFill>
                            <a:srgbClr val="000000"/>
                          </a:solidFill>
                          <a:effectLst/>
                        </a:rPr>
                        <a:t>29.22%</a:t>
                      </a:r>
                      <a:endParaRPr lang="en-US" sz="1200" b="0" i="0" u="none" strike="noStrike">
                        <a:solidFill>
                          <a:srgbClr val="000000"/>
                        </a:solidFill>
                        <a:effectLst/>
                        <a:latin typeface="Calibri" panose="020F0502020204030204" pitchFamily="34" charset="0"/>
                      </a:endParaRPr>
                    </a:p>
                  </a:txBody>
                  <a:tcPr marL="7380" marR="7380" marT="7380" marB="0" anchor="b"/>
                </a:tc>
                <a:tc>
                  <a:txBody>
                    <a:bodyPr/>
                    <a:lstStyle/>
                    <a:p>
                      <a:pPr algn="ctr" rtl="0" fontAlgn="b"/>
                      <a:r>
                        <a:rPr lang="en-US" sz="1200" b="0" u="none" strike="noStrike">
                          <a:solidFill>
                            <a:srgbClr val="000000"/>
                          </a:solidFill>
                          <a:effectLst/>
                        </a:rPr>
                        <a:t>2,280</a:t>
                      </a:r>
                      <a:endParaRPr lang="en-US" sz="1200" b="0" i="0" u="none" strike="noStrike">
                        <a:solidFill>
                          <a:srgbClr val="000000"/>
                        </a:solidFill>
                        <a:effectLst/>
                        <a:latin typeface="Calibri" panose="020F0502020204030204" pitchFamily="34" charset="0"/>
                      </a:endParaRPr>
                    </a:p>
                  </a:txBody>
                  <a:tcPr marL="7380" marR="7380" marT="7380" marB="0" anchor="b"/>
                </a:tc>
                <a:tc>
                  <a:txBody>
                    <a:bodyPr/>
                    <a:lstStyle/>
                    <a:p>
                      <a:pPr algn="r" fontAlgn="b"/>
                      <a:r>
                        <a:rPr lang="en-US" sz="1200" b="0" u="none" strike="noStrike">
                          <a:solidFill>
                            <a:srgbClr val="000000"/>
                          </a:solidFill>
                          <a:effectLst/>
                        </a:rPr>
                        <a:t>4.7%</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216485808"/>
                  </a:ext>
                </a:extLst>
              </a:tr>
              <a:tr h="229310">
                <a:tc>
                  <a:txBody>
                    <a:bodyPr/>
                    <a:lstStyle/>
                    <a:p>
                      <a:pPr algn="ctr" rtl="0" fontAlgn="b"/>
                      <a:r>
                        <a:rPr lang="en-US" sz="1200" b="1" u="none" strike="noStrike" dirty="0">
                          <a:solidFill>
                            <a:srgbClr val="000000"/>
                          </a:solidFill>
                          <a:effectLst/>
                        </a:rPr>
                        <a:t>B. </a:t>
                      </a:r>
                      <a:endParaRPr lang="en-US" sz="1200" b="1" i="0" u="none" strike="noStrike" dirty="0">
                        <a:solidFill>
                          <a:srgbClr val="000000"/>
                        </a:solidFill>
                        <a:effectLst/>
                        <a:latin typeface="Calibri" panose="020F0502020204030204" pitchFamily="34" charset="0"/>
                      </a:endParaRPr>
                    </a:p>
                  </a:txBody>
                  <a:tcPr marL="7380" marR="7380" marT="7380" marB="0" anchor="b"/>
                </a:tc>
                <a:tc>
                  <a:txBody>
                    <a:bodyPr/>
                    <a:lstStyle/>
                    <a:p>
                      <a:pPr algn="l" rtl="0" fontAlgn="b"/>
                      <a:r>
                        <a:rPr lang="en-GB" sz="1200" b="1" u="none" strike="noStrike">
                          <a:solidFill>
                            <a:srgbClr val="000000"/>
                          </a:solidFill>
                          <a:effectLst/>
                        </a:rPr>
                        <a:t>Investment at Fair Value- Group CV</a:t>
                      </a:r>
                      <a:endParaRPr lang="en-GB" sz="1200" b="1" i="0" u="none" strike="noStrike">
                        <a:solidFill>
                          <a:srgbClr val="000000"/>
                        </a:solidFill>
                        <a:effectLst/>
                        <a:latin typeface="Calibri" panose="020F0502020204030204" pitchFamily="34" charset="0"/>
                      </a:endParaRPr>
                    </a:p>
                  </a:txBody>
                  <a:tcPr marL="7380" marR="7380" marT="7380" marB="0" anchor="b"/>
                </a:tc>
                <a:tc>
                  <a:txBody>
                    <a:bodyPr/>
                    <a:lstStyle/>
                    <a:p>
                      <a:pPr algn="l" fontAlgn="b"/>
                      <a:r>
                        <a:rPr lang="en-US" sz="1200" b="0" u="none" strike="noStrike">
                          <a:solidFill>
                            <a:srgbClr val="000000"/>
                          </a:solidFill>
                          <a:effectLst/>
                        </a:rPr>
                        <a:t> </a:t>
                      </a:r>
                      <a:endParaRPr lang="en-US" sz="1200" b="0" i="0" u="none" strike="noStrike">
                        <a:solidFill>
                          <a:srgbClr val="000000"/>
                        </a:solidFill>
                        <a:effectLst/>
                        <a:latin typeface="Arial" panose="020B0604020202020204" pitchFamily="34" charset="0"/>
                      </a:endParaRPr>
                    </a:p>
                  </a:txBody>
                  <a:tcPr marL="7380" marR="7380" marT="7380" marB="0" anchor="b"/>
                </a:tc>
                <a:tc>
                  <a:txBody>
                    <a:bodyPr/>
                    <a:lstStyle/>
                    <a:p>
                      <a:pPr algn="ctr" rtl="0" fontAlgn="b"/>
                      <a:r>
                        <a:rPr lang="en-US" sz="1200" b="1" u="none" strike="noStrike">
                          <a:solidFill>
                            <a:srgbClr val="000000"/>
                          </a:solidFill>
                          <a:effectLst/>
                        </a:rPr>
                        <a:t>14,176</a:t>
                      </a:r>
                      <a:endParaRPr lang="en-US" sz="1200" b="1" i="0" u="none" strike="noStrike">
                        <a:solidFill>
                          <a:srgbClr val="000000"/>
                        </a:solidFill>
                        <a:effectLst/>
                        <a:latin typeface="Calibri" panose="020F0502020204030204" pitchFamily="34" charset="0"/>
                      </a:endParaRPr>
                    </a:p>
                  </a:txBody>
                  <a:tcPr marL="7380" marR="7380" marT="7380" marB="0" anchor="b"/>
                </a:tc>
                <a:tc>
                  <a:txBody>
                    <a:bodyPr/>
                    <a:lstStyle/>
                    <a:p>
                      <a:pPr algn="r" fontAlgn="b"/>
                      <a:r>
                        <a:rPr lang="en-US" sz="1200" b="1" u="none" strike="noStrike">
                          <a:solidFill>
                            <a:srgbClr val="000000"/>
                          </a:solidFill>
                          <a:effectLst/>
                        </a:rPr>
                        <a:t>29.0%</a:t>
                      </a:r>
                      <a:endParaRPr lang="en-US" sz="12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2375632777"/>
                  </a:ext>
                </a:extLst>
              </a:tr>
              <a:tr h="229310">
                <a:tc>
                  <a:txBody>
                    <a:bodyPr/>
                    <a:lstStyle/>
                    <a:p>
                      <a:pPr algn="ctr" rtl="0" fontAlgn="b"/>
                      <a:r>
                        <a:rPr lang="en-US" sz="1200" b="0" u="none" strike="noStrike">
                          <a:solidFill>
                            <a:srgbClr val="000000"/>
                          </a:solidFill>
                          <a:effectLst/>
                        </a:rPr>
                        <a:t>B-1</a:t>
                      </a:r>
                      <a:endParaRPr lang="en-US" sz="1200" b="0" i="0" u="none" strike="noStrike">
                        <a:solidFill>
                          <a:srgbClr val="000000"/>
                        </a:solidFill>
                        <a:effectLst/>
                        <a:latin typeface="Calibri" panose="020F0502020204030204" pitchFamily="34" charset="0"/>
                      </a:endParaRPr>
                    </a:p>
                  </a:txBody>
                  <a:tcPr marL="7380" marR="7380" marT="7380" marB="0" anchor="b"/>
                </a:tc>
                <a:tc>
                  <a:txBody>
                    <a:bodyPr/>
                    <a:lstStyle/>
                    <a:p>
                      <a:pPr algn="l" rtl="0" fontAlgn="b"/>
                      <a:r>
                        <a:rPr lang="en-US" sz="1200" b="0" u="none" strike="noStrike">
                          <a:solidFill>
                            <a:srgbClr val="000000"/>
                          </a:solidFill>
                          <a:effectLst/>
                        </a:rPr>
                        <a:t>Bank Dhofar SAOG </a:t>
                      </a:r>
                      <a:endParaRPr lang="en-US" sz="1200" b="0" i="0" u="none" strike="noStrike">
                        <a:solidFill>
                          <a:srgbClr val="000000"/>
                        </a:solidFill>
                        <a:effectLst/>
                        <a:latin typeface="Calibri" panose="020F0502020204030204" pitchFamily="34" charset="0"/>
                      </a:endParaRPr>
                    </a:p>
                  </a:txBody>
                  <a:tcPr marL="7380" marR="7380" marT="7380" marB="0" anchor="b"/>
                </a:tc>
                <a:tc>
                  <a:txBody>
                    <a:bodyPr/>
                    <a:lstStyle/>
                    <a:p>
                      <a:pPr algn="r" rtl="0" fontAlgn="b"/>
                      <a:r>
                        <a:rPr lang="en-US" sz="1200" b="0" u="none" strike="noStrike">
                          <a:solidFill>
                            <a:srgbClr val="000000"/>
                          </a:solidFill>
                          <a:effectLst/>
                        </a:rPr>
                        <a:t>1.47%</a:t>
                      </a:r>
                      <a:endParaRPr lang="en-US" sz="1200" b="0" i="0" u="none" strike="noStrike">
                        <a:solidFill>
                          <a:srgbClr val="000000"/>
                        </a:solidFill>
                        <a:effectLst/>
                        <a:latin typeface="Calibri" panose="020F0502020204030204" pitchFamily="34" charset="0"/>
                      </a:endParaRPr>
                    </a:p>
                  </a:txBody>
                  <a:tcPr marL="7380" marR="7380" marT="7380" marB="0" anchor="b"/>
                </a:tc>
                <a:tc>
                  <a:txBody>
                    <a:bodyPr/>
                    <a:lstStyle/>
                    <a:p>
                      <a:pPr algn="ctr" rtl="0" fontAlgn="b"/>
                      <a:r>
                        <a:rPr lang="en-US" sz="1200" b="0" u="none" strike="noStrike" dirty="0">
                          <a:solidFill>
                            <a:srgbClr val="000000"/>
                          </a:solidFill>
                          <a:effectLst/>
                        </a:rPr>
                        <a:t>7,029</a:t>
                      </a:r>
                      <a:endParaRPr lang="en-US" sz="1200" b="0" i="0" u="none" strike="noStrike" dirty="0">
                        <a:solidFill>
                          <a:srgbClr val="000000"/>
                        </a:solidFill>
                        <a:effectLst/>
                        <a:latin typeface="Calibri" panose="020F0502020204030204" pitchFamily="34" charset="0"/>
                      </a:endParaRPr>
                    </a:p>
                  </a:txBody>
                  <a:tcPr marL="7380" marR="7380" marT="7380" marB="0" anchor="b"/>
                </a:tc>
                <a:tc>
                  <a:txBody>
                    <a:bodyPr/>
                    <a:lstStyle/>
                    <a:p>
                      <a:pPr algn="r" fontAlgn="b"/>
                      <a:r>
                        <a:rPr lang="en-US" sz="1200" b="0" u="none" strike="noStrike">
                          <a:solidFill>
                            <a:srgbClr val="000000"/>
                          </a:solidFill>
                          <a:effectLst/>
                        </a:rPr>
                        <a:t>14.4%</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011240367"/>
                  </a:ext>
                </a:extLst>
              </a:tr>
              <a:tr h="229310">
                <a:tc>
                  <a:txBody>
                    <a:bodyPr/>
                    <a:lstStyle/>
                    <a:p>
                      <a:pPr algn="ctr" rtl="0" fontAlgn="b"/>
                      <a:r>
                        <a:rPr lang="en-US" sz="1200" b="0" u="none" strike="noStrike">
                          <a:solidFill>
                            <a:srgbClr val="000000"/>
                          </a:solidFill>
                          <a:effectLst/>
                        </a:rPr>
                        <a:t>B-2</a:t>
                      </a:r>
                      <a:endParaRPr lang="en-US" sz="1200" b="0" i="0" u="none" strike="noStrike">
                        <a:solidFill>
                          <a:srgbClr val="000000"/>
                        </a:solidFill>
                        <a:effectLst/>
                        <a:latin typeface="Calibri" panose="020F0502020204030204" pitchFamily="34" charset="0"/>
                      </a:endParaRPr>
                    </a:p>
                  </a:txBody>
                  <a:tcPr marL="7380" marR="7380" marT="7380" marB="0" anchor="b"/>
                </a:tc>
                <a:tc>
                  <a:txBody>
                    <a:bodyPr/>
                    <a:lstStyle/>
                    <a:p>
                      <a:pPr algn="l" rtl="0" fontAlgn="b"/>
                      <a:r>
                        <a:rPr lang="en-US" sz="1200" b="0" u="none" strike="noStrike" dirty="0">
                          <a:solidFill>
                            <a:srgbClr val="000000"/>
                          </a:solidFill>
                          <a:effectLst/>
                        </a:rPr>
                        <a:t>DIDIC </a:t>
                      </a:r>
                      <a:endParaRPr lang="en-US" sz="1200" b="0" i="0" u="none" strike="noStrike" dirty="0">
                        <a:solidFill>
                          <a:srgbClr val="000000"/>
                        </a:solidFill>
                        <a:effectLst/>
                        <a:latin typeface="Calibri" panose="020F0502020204030204" pitchFamily="34" charset="0"/>
                      </a:endParaRPr>
                    </a:p>
                  </a:txBody>
                  <a:tcPr marL="7380" marR="7380" marT="7380" marB="0" anchor="b"/>
                </a:tc>
                <a:tc>
                  <a:txBody>
                    <a:bodyPr/>
                    <a:lstStyle/>
                    <a:p>
                      <a:pPr algn="r" rtl="0" fontAlgn="b"/>
                      <a:r>
                        <a:rPr lang="en-US" sz="1200" b="0" u="none" strike="noStrike">
                          <a:solidFill>
                            <a:srgbClr val="000000"/>
                          </a:solidFill>
                          <a:effectLst/>
                        </a:rPr>
                        <a:t>6.83%</a:t>
                      </a:r>
                      <a:endParaRPr lang="en-US" sz="1200" b="0" i="0" u="none" strike="noStrike">
                        <a:solidFill>
                          <a:srgbClr val="000000"/>
                        </a:solidFill>
                        <a:effectLst/>
                        <a:latin typeface="Calibri" panose="020F0502020204030204" pitchFamily="34" charset="0"/>
                      </a:endParaRPr>
                    </a:p>
                  </a:txBody>
                  <a:tcPr marL="7380" marR="7380" marT="7380" marB="0" anchor="b"/>
                </a:tc>
                <a:tc>
                  <a:txBody>
                    <a:bodyPr/>
                    <a:lstStyle/>
                    <a:p>
                      <a:pPr algn="ctr" rtl="0" fontAlgn="b"/>
                      <a:r>
                        <a:rPr lang="en-US" sz="1200" b="0" u="none" strike="noStrike" dirty="0">
                          <a:solidFill>
                            <a:srgbClr val="000000"/>
                          </a:solidFill>
                          <a:effectLst/>
                        </a:rPr>
                        <a:t>4,700</a:t>
                      </a:r>
                      <a:endParaRPr lang="en-US" sz="1200" b="0" i="0" u="none" strike="noStrike" dirty="0">
                        <a:solidFill>
                          <a:srgbClr val="000000"/>
                        </a:solidFill>
                        <a:effectLst/>
                        <a:latin typeface="Calibri" panose="020F0502020204030204" pitchFamily="34" charset="0"/>
                      </a:endParaRPr>
                    </a:p>
                  </a:txBody>
                  <a:tcPr marL="7380" marR="7380" marT="7380" marB="0" anchor="b"/>
                </a:tc>
                <a:tc>
                  <a:txBody>
                    <a:bodyPr/>
                    <a:lstStyle/>
                    <a:p>
                      <a:pPr algn="r" fontAlgn="b"/>
                      <a:r>
                        <a:rPr lang="en-US" sz="1200" b="0" u="none" strike="noStrike">
                          <a:solidFill>
                            <a:srgbClr val="000000"/>
                          </a:solidFill>
                          <a:effectLst/>
                        </a:rPr>
                        <a:t>9.6%</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4016131581"/>
                  </a:ext>
                </a:extLst>
              </a:tr>
              <a:tr h="229310">
                <a:tc>
                  <a:txBody>
                    <a:bodyPr/>
                    <a:lstStyle/>
                    <a:p>
                      <a:pPr algn="ctr" rtl="0" fontAlgn="b"/>
                      <a:r>
                        <a:rPr lang="en-US" sz="1200" b="0" u="none" strike="noStrike">
                          <a:solidFill>
                            <a:srgbClr val="000000"/>
                          </a:solidFill>
                          <a:effectLst/>
                        </a:rPr>
                        <a:t>B-3</a:t>
                      </a:r>
                      <a:endParaRPr lang="en-US" sz="1200" b="0" i="0" u="none" strike="noStrike">
                        <a:solidFill>
                          <a:srgbClr val="000000"/>
                        </a:solidFill>
                        <a:effectLst/>
                        <a:latin typeface="Calibri" panose="020F0502020204030204" pitchFamily="34" charset="0"/>
                      </a:endParaRPr>
                    </a:p>
                  </a:txBody>
                  <a:tcPr marL="7380" marR="7380" marT="7380" marB="0" anchor="b"/>
                </a:tc>
                <a:tc>
                  <a:txBody>
                    <a:bodyPr/>
                    <a:lstStyle/>
                    <a:p>
                      <a:pPr algn="l" rtl="0" fontAlgn="b"/>
                      <a:r>
                        <a:rPr lang="en-US" sz="1200" b="0" u="none" strike="noStrike" dirty="0">
                          <a:solidFill>
                            <a:srgbClr val="000000"/>
                          </a:solidFill>
                          <a:effectLst/>
                        </a:rPr>
                        <a:t>Ominvest Bonds</a:t>
                      </a:r>
                      <a:endParaRPr lang="en-US" sz="1200" b="0" i="0" u="none" strike="noStrike" dirty="0">
                        <a:solidFill>
                          <a:srgbClr val="000000"/>
                        </a:solidFill>
                        <a:effectLst/>
                        <a:latin typeface="Calibri" panose="020F0502020204030204" pitchFamily="34" charset="0"/>
                      </a:endParaRPr>
                    </a:p>
                  </a:txBody>
                  <a:tcPr marL="7380" marR="7380" marT="7380" marB="0" anchor="b"/>
                </a:tc>
                <a:tc>
                  <a:txBody>
                    <a:bodyPr/>
                    <a:lstStyle/>
                    <a:p>
                      <a:pPr algn="r" rtl="0" fontAlgn="b"/>
                      <a:r>
                        <a:rPr lang="en-US" sz="1200" b="0" u="none" strike="noStrike">
                          <a:solidFill>
                            <a:srgbClr val="000000"/>
                          </a:solidFill>
                          <a:effectLst/>
                        </a:rPr>
                        <a:t>2.50%</a:t>
                      </a:r>
                      <a:endParaRPr lang="en-US" sz="1200" b="0" i="0" u="none" strike="noStrike">
                        <a:solidFill>
                          <a:srgbClr val="000000"/>
                        </a:solidFill>
                        <a:effectLst/>
                        <a:latin typeface="Calibri" panose="020F0502020204030204" pitchFamily="34" charset="0"/>
                      </a:endParaRPr>
                    </a:p>
                  </a:txBody>
                  <a:tcPr marL="7380" marR="7380" marT="7380" marB="0" anchor="b"/>
                </a:tc>
                <a:tc>
                  <a:txBody>
                    <a:bodyPr/>
                    <a:lstStyle/>
                    <a:p>
                      <a:pPr algn="ctr" rtl="0" fontAlgn="b"/>
                      <a:r>
                        <a:rPr lang="en-US" sz="1200" b="0" u="none" strike="noStrike">
                          <a:solidFill>
                            <a:srgbClr val="000000"/>
                          </a:solidFill>
                          <a:effectLst/>
                        </a:rPr>
                        <a:t>1,518</a:t>
                      </a:r>
                      <a:endParaRPr lang="en-US" sz="1200" b="0" i="0" u="none" strike="noStrike">
                        <a:solidFill>
                          <a:srgbClr val="000000"/>
                        </a:solidFill>
                        <a:effectLst/>
                        <a:latin typeface="Calibri" panose="020F0502020204030204" pitchFamily="34" charset="0"/>
                      </a:endParaRPr>
                    </a:p>
                  </a:txBody>
                  <a:tcPr marL="7380" marR="7380" marT="7380" marB="0" anchor="b"/>
                </a:tc>
                <a:tc>
                  <a:txBody>
                    <a:bodyPr/>
                    <a:lstStyle/>
                    <a:p>
                      <a:pPr algn="r" fontAlgn="b"/>
                      <a:r>
                        <a:rPr lang="en-US" sz="1200" b="0" u="none" strike="noStrike">
                          <a:solidFill>
                            <a:srgbClr val="000000"/>
                          </a:solidFill>
                          <a:effectLst/>
                        </a:rPr>
                        <a:t>3.1%</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863484393"/>
                  </a:ext>
                </a:extLst>
              </a:tr>
              <a:tr h="229310">
                <a:tc>
                  <a:txBody>
                    <a:bodyPr/>
                    <a:lstStyle/>
                    <a:p>
                      <a:pPr algn="ctr" rtl="0" fontAlgn="b"/>
                      <a:r>
                        <a:rPr lang="en-US" sz="1200" b="0" u="none" strike="noStrike">
                          <a:solidFill>
                            <a:srgbClr val="000000"/>
                          </a:solidFill>
                          <a:effectLst/>
                        </a:rPr>
                        <a:t>B-4</a:t>
                      </a:r>
                      <a:endParaRPr lang="en-US" sz="1200" b="0" i="0" u="none" strike="noStrike">
                        <a:solidFill>
                          <a:srgbClr val="000000"/>
                        </a:solidFill>
                        <a:effectLst/>
                        <a:latin typeface="Calibri" panose="020F0502020204030204" pitchFamily="34" charset="0"/>
                      </a:endParaRPr>
                    </a:p>
                  </a:txBody>
                  <a:tcPr marL="7380" marR="7380" marT="7380" marB="0" anchor="b"/>
                </a:tc>
                <a:tc>
                  <a:txBody>
                    <a:bodyPr/>
                    <a:lstStyle/>
                    <a:p>
                      <a:pPr algn="l" rtl="0" fontAlgn="b"/>
                      <a:r>
                        <a:rPr lang="en-US" sz="1200" b="0" u="none" strike="noStrike">
                          <a:solidFill>
                            <a:srgbClr val="000000"/>
                          </a:solidFill>
                          <a:effectLst/>
                        </a:rPr>
                        <a:t>Almondz Global Securities, India</a:t>
                      </a:r>
                      <a:endParaRPr lang="en-US" sz="1200" b="0" i="0" u="none" strike="noStrike">
                        <a:solidFill>
                          <a:srgbClr val="000000"/>
                        </a:solidFill>
                        <a:effectLst/>
                        <a:latin typeface="Calibri" panose="020F0502020204030204" pitchFamily="34" charset="0"/>
                      </a:endParaRPr>
                    </a:p>
                  </a:txBody>
                  <a:tcPr marL="7380" marR="7380" marT="7380" marB="0" anchor="b"/>
                </a:tc>
                <a:tc>
                  <a:txBody>
                    <a:bodyPr/>
                    <a:lstStyle/>
                    <a:p>
                      <a:pPr algn="r" rtl="0" fontAlgn="b"/>
                      <a:r>
                        <a:rPr lang="en-US" sz="1200" b="0" u="none" strike="noStrike">
                          <a:solidFill>
                            <a:srgbClr val="000000"/>
                          </a:solidFill>
                          <a:effectLst/>
                        </a:rPr>
                        <a:t>11.94%</a:t>
                      </a:r>
                      <a:endParaRPr lang="en-US" sz="1200" b="0" i="0" u="none" strike="noStrike">
                        <a:solidFill>
                          <a:srgbClr val="000000"/>
                        </a:solidFill>
                        <a:effectLst/>
                        <a:latin typeface="Calibri" panose="020F0502020204030204" pitchFamily="34" charset="0"/>
                      </a:endParaRPr>
                    </a:p>
                  </a:txBody>
                  <a:tcPr marL="7380" marR="7380" marT="7380" marB="0" anchor="b"/>
                </a:tc>
                <a:tc>
                  <a:txBody>
                    <a:bodyPr/>
                    <a:lstStyle/>
                    <a:p>
                      <a:pPr algn="ctr" rtl="0" fontAlgn="b"/>
                      <a:r>
                        <a:rPr lang="en-US" sz="1200" b="0" u="none" strike="noStrike" dirty="0">
                          <a:solidFill>
                            <a:srgbClr val="000000"/>
                          </a:solidFill>
                          <a:effectLst/>
                        </a:rPr>
                        <a:t>852</a:t>
                      </a:r>
                      <a:endParaRPr lang="en-US" sz="1200" b="0" i="0" u="none" strike="noStrike" dirty="0">
                        <a:solidFill>
                          <a:srgbClr val="000000"/>
                        </a:solidFill>
                        <a:effectLst/>
                        <a:latin typeface="Calibri" panose="020F0502020204030204" pitchFamily="34" charset="0"/>
                      </a:endParaRPr>
                    </a:p>
                  </a:txBody>
                  <a:tcPr marL="7380" marR="7380" marT="7380" marB="0" anchor="b"/>
                </a:tc>
                <a:tc>
                  <a:txBody>
                    <a:bodyPr/>
                    <a:lstStyle/>
                    <a:p>
                      <a:pPr algn="r" fontAlgn="b"/>
                      <a:r>
                        <a:rPr lang="en-US" sz="1200" b="0" u="none" strike="noStrike">
                          <a:solidFill>
                            <a:srgbClr val="000000"/>
                          </a:solidFill>
                          <a:effectLst/>
                        </a:rPr>
                        <a:t>1.7%</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59424442"/>
                  </a:ext>
                </a:extLst>
              </a:tr>
              <a:tr h="229310">
                <a:tc>
                  <a:txBody>
                    <a:bodyPr/>
                    <a:lstStyle/>
                    <a:p>
                      <a:pPr algn="ctr" rtl="0" fontAlgn="b"/>
                      <a:r>
                        <a:rPr lang="en-US" sz="1200" b="0" u="none" strike="noStrike">
                          <a:solidFill>
                            <a:srgbClr val="000000"/>
                          </a:solidFill>
                          <a:effectLst/>
                        </a:rPr>
                        <a:t>B-5</a:t>
                      </a:r>
                      <a:endParaRPr lang="en-US" sz="1200" b="0" i="0" u="none" strike="noStrike">
                        <a:solidFill>
                          <a:srgbClr val="000000"/>
                        </a:solidFill>
                        <a:effectLst/>
                        <a:latin typeface="Calibri" panose="020F0502020204030204" pitchFamily="34" charset="0"/>
                      </a:endParaRPr>
                    </a:p>
                  </a:txBody>
                  <a:tcPr marL="7380" marR="7380" marT="7380" marB="0" anchor="b"/>
                </a:tc>
                <a:tc>
                  <a:txBody>
                    <a:bodyPr/>
                    <a:lstStyle/>
                    <a:p>
                      <a:pPr algn="l" rtl="0" fontAlgn="b"/>
                      <a:r>
                        <a:rPr lang="en-US" sz="1200" b="0" u="none" strike="noStrike">
                          <a:solidFill>
                            <a:srgbClr val="000000"/>
                          </a:solidFill>
                          <a:effectLst/>
                        </a:rPr>
                        <a:t>Others </a:t>
                      </a:r>
                      <a:endParaRPr lang="en-US" sz="1200" b="0" i="0" u="none" strike="noStrike">
                        <a:solidFill>
                          <a:srgbClr val="000000"/>
                        </a:solidFill>
                        <a:effectLst/>
                        <a:latin typeface="Calibri" panose="020F0502020204030204" pitchFamily="34" charset="0"/>
                      </a:endParaRPr>
                    </a:p>
                  </a:txBody>
                  <a:tcPr marL="7380" marR="7380" marT="7380" marB="0" anchor="b"/>
                </a:tc>
                <a:tc>
                  <a:txBody>
                    <a:bodyPr/>
                    <a:lstStyle/>
                    <a:p>
                      <a:pPr algn="l" fontAlgn="b"/>
                      <a:r>
                        <a:rPr lang="en-US" sz="1200" b="0" u="none" strike="noStrike">
                          <a:solidFill>
                            <a:srgbClr val="000000"/>
                          </a:solidFill>
                          <a:effectLst/>
                        </a:rPr>
                        <a:t> </a:t>
                      </a:r>
                      <a:endParaRPr lang="en-US" sz="1200" b="0" i="0" u="none" strike="noStrike">
                        <a:solidFill>
                          <a:srgbClr val="000000"/>
                        </a:solidFill>
                        <a:effectLst/>
                        <a:latin typeface="Arial" panose="020B0604020202020204" pitchFamily="34" charset="0"/>
                      </a:endParaRPr>
                    </a:p>
                  </a:txBody>
                  <a:tcPr marL="7380" marR="7380" marT="7380" marB="0" anchor="b"/>
                </a:tc>
                <a:tc>
                  <a:txBody>
                    <a:bodyPr/>
                    <a:lstStyle/>
                    <a:p>
                      <a:pPr algn="ctr" rtl="0" fontAlgn="b"/>
                      <a:r>
                        <a:rPr lang="en-US" sz="1200" b="0" u="none" strike="noStrike" dirty="0">
                          <a:solidFill>
                            <a:srgbClr val="000000"/>
                          </a:solidFill>
                          <a:effectLst/>
                        </a:rPr>
                        <a:t>77</a:t>
                      </a:r>
                      <a:endParaRPr lang="en-US" sz="1200" b="0" i="0" u="none" strike="noStrike" dirty="0">
                        <a:solidFill>
                          <a:srgbClr val="000000"/>
                        </a:solidFill>
                        <a:effectLst/>
                        <a:latin typeface="Calibri" panose="020F0502020204030204" pitchFamily="34" charset="0"/>
                      </a:endParaRPr>
                    </a:p>
                  </a:txBody>
                  <a:tcPr marL="7380" marR="7380" marT="7380" marB="0" anchor="b"/>
                </a:tc>
                <a:tc>
                  <a:txBody>
                    <a:bodyPr/>
                    <a:lstStyle/>
                    <a:p>
                      <a:pPr algn="r" fontAlgn="b"/>
                      <a:r>
                        <a:rPr lang="en-US" sz="1200" b="0" u="none" strike="noStrike">
                          <a:solidFill>
                            <a:srgbClr val="000000"/>
                          </a:solidFill>
                          <a:effectLst/>
                        </a:rPr>
                        <a:t>0.2%</a:t>
                      </a:r>
                      <a:endParaRPr lang="en-US" sz="1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3206814842"/>
                  </a:ext>
                </a:extLst>
              </a:tr>
              <a:tr h="229310">
                <a:tc>
                  <a:txBody>
                    <a:bodyPr/>
                    <a:lstStyle/>
                    <a:p>
                      <a:pPr algn="ctr" rtl="0" fontAlgn="b"/>
                      <a:r>
                        <a:rPr lang="en-US" sz="1200" b="1" u="none" strike="noStrike">
                          <a:solidFill>
                            <a:srgbClr val="000000"/>
                          </a:solidFill>
                          <a:effectLst/>
                        </a:rPr>
                        <a:t>C. </a:t>
                      </a:r>
                      <a:endParaRPr lang="en-US" sz="1200" b="1" i="0" u="none" strike="noStrike">
                        <a:solidFill>
                          <a:srgbClr val="000000"/>
                        </a:solidFill>
                        <a:effectLst/>
                        <a:latin typeface="Calibri" panose="020F0502020204030204" pitchFamily="34" charset="0"/>
                      </a:endParaRPr>
                    </a:p>
                  </a:txBody>
                  <a:tcPr marL="7380" marR="7380" marT="7380" marB="0" anchor="b"/>
                </a:tc>
                <a:tc>
                  <a:txBody>
                    <a:bodyPr/>
                    <a:lstStyle/>
                    <a:p>
                      <a:pPr algn="l" rtl="0" fontAlgn="b"/>
                      <a:r>
                        <a:rPr lang="en-US" sz="1200" b="1" u="none" strike="noStrike">
                          <a:solidFill>
                            <a:srgbClr val="000000"/>
                          </a:solidFill>
                          <a:effectLst/>
                        </a:rPr>
                        <a:t>Real Estate </a:t>
                      </a:r>
                      <a:endParaRPr lang="en-US" sz="1200" b="1" i="0" u="none" strike="noStrike">
                        <a:solidFill>
                          <a:srgbClr val="000000"/>
                        </a:solidFill>
                        <a:effectLst/>
                        <a:latin typeface="Calibri" panose="020F0502020204030204" pitchFamily="34" charset="0"/>
                      </a:endParaRPr>
                    </a:p>
                  </a:txBody>
                  <a:tcPr marL="7380" marR="7380" marT="7380" marB="0" anchor="b"/>
                </a:tc>
                <a:tc>
                  <a:txBody>
                    <a:bodyPr/>
                    <a:lstStyle/>
                    <a:p>
                      <a:pPr algn="l" fontAlgn="b"/>
                      <a:r>
                        <a:rPr lang="en-US" sz="1200" b="0" u="none" strike="noStrike">
                          <a:solidFill>
                            <a:srgbClr val="000000"/>
                          </a:solidFill>
                          <a:effectLst/>
                        </a:rPr>
                        <a:t> </a:t>
                      </a:r>
                      <a:endParaRPr lang="en-US" sz="1200" b="0" i="0" u="none" strike="noStrike">
                        <a:solidFill>
                          <a:srgbClr val="000000"/>
                        </a:solidFill>
                        <a:effectLst/>
                        <a:latin typeface="Arial" panose="020B0604020202020204" pitchFamily="34" charset="0"/>
                      </a:endParaRPr>
                    </a:p>
                  </a:txBody>
                  <a:tcPr marL="7380" marR="7380" marT="7380" marB="0" anchor="b"/>
                </a:tc>
                <a:tc>
                  <a:txBody>
                    <a:bodyPr/>
                    <a:lstStyle/>
                    <a:p>
                      <a:pPr algn="ctr" rtl="0" fontAlgn="b"/>
                      <a:r>
                        <a:rPr lang="en-US" sz="1200" b="1" u="none" strike="noStrike" dirty="0">
                          <a:solidFill>
                            <a:srgbClr val="000000"/>
                          </a:solidFill>
                          <a:effectLst/>
                        </a:rPr>
                        <a:t>2,308</a:t>
                      </a:r>
                      <a:endParaRPr lang="en-US" sz="1200" b="1" i="0" u="none" strike="noStrike" dirty="0">
                        <a:solidFill>
                          <a:srgbClr val="000000"/>
                        </a:solidFill>
                        <a:effectLst/>
                        <a:latin typeface="Calibri" panose="020F0502020204030204" pitchFamily="34" charset="0"/>
                      </a:endParaRPr>
                    </a:p>
                  </a:txBody>
                  <a:tcPr marL="7380" marR="7380" marT="7380" marB="0" anchor="b"/>
                </a:tc>
                <a:tc>
                  <a:txBody>
                    <a:bodyPr/>
                    <a:lstStyle/>
                    <a:p>
                      <a:pPr algn="r" fontAlgn="b"/>
                      <a:r>
                        <a:rPr lang="en-US" sz="1200" b="1" u="none" strike="noStrike">
                          <a:solidFill>
                            <a:srgbClr val="000000"/>
                          </a:solidFill>
                          <a:effectLst/>
                        </a:rPr>
                        <a:t>4.7%</a:t>
                      </a:r>
                      <a:endParaRPr lang="en-US" sz="12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765608461"/>
                  </a:ext>
                </a:extLst>
              </a:tr>
              <a:tr h="229310">
                <a:tc>
                  <a:txBody>
                    <a:bodyPr/>
                    <a:lstStyle/>
                    <a:p>
                      <a:pPr algn="ctr" rtl="0" fontAlgn="b"/>
                      <a:r>
                        <a:rPr lang="en-US" sz="1200" b="1" u="none" strike="noStrike">
                          <a:solidFill>
                            <a:srgbClr val="000000"/>
                          </a:solidFill>
                          <a:effectLst/>
                        </a:rPr>
                        <a:t>D. </a:t>
                      </a:r>
                      <a:endParaRPr lang="en-US" sz="1200" b="1" i="0" u="none" strike="noStrike">
                        <a:solidFill>
                          <a:srgbClr val="000000"/>
                        </a:solidFill>
                        <a:effectLst/>
                        <a:latin typeface="Calibri" panose="020F0502020204030204" pitchFamily="34" charset="0"/>
                      </a:endParaRPr>
                    </a:p>
                  </a:txBody>
                  <a:tcPr marL="7380" marR="7380" marT="7380" marB="0" anchor="b"/>
                </a:tc>
                <a:tc>
                  <a:txBody>
                    <a:bodyPr/>
                    <a:lstStyle/>
                    <a:p>
                      <a:pPr algn="l" rtl="0" fontAlgn="b"/>
                      <a:r>
                        <a:rPr lang="en-US" sz="1200" b="1" u="none" strike="noStrike">
                          <a:solidFill>
                            <a:srgbClr val="000000"/>
                          </a:solidFill>
                          <a:effectLst/>
                        </a:rPr>
                        <a:t>Receivable and other assets </a:t>
                      </a:r>
                      <a:endParaRPr lang="en-US" sz="1200" b="1" i="0" u="none" strike="noStrike">
                        <a:solidFill>
                          <a:srgbClr val="000000"/>
                        </a:solidFill>
                        <a:effectLst/>
                        <a:latin typeface="Calibri" panose="020F0502020204030204" pitchFamily="34" charset="0"/>
                      </a:endParaRPr>
                    </a:p>
                  </a:txBody>
                  <a:tcPr marL="7380" marR="7380" marT="7380" marB="0" anchor="b"/>
                </a:tc>
                <a:tc>
                  <a:txBody>
                    <a:bodyPr/>
                    <a:lstStyle/>
                    <a:p>
                      <a:pPr algn="l" fontAlgn="b"/>
                      <a:r>
                        <a:rPr lang="en-US" sz="1200" b="0" u="none" strike="noStrike">
                          <a:solidFill>
                            <a:srgbClr val="000000"/>
                          </a:solidFill>
                          <a:effectLst/>
                        </a:rPr>
                        <a:t> </a:t>
                      </a:r>
                      <a:endParaRPr lang="en-US" sz="1200" b="0" i="0" u="none" strike="noStrike">
                        <a:solidFill>
                          <a:srgbClr val="000000"/>
                        </a:solidFill>
                        <a:effectLst/>
                        <a:latin typeface="Arial" panose="020B0604020202020204" pitchFamily="34" charset="0"/>
                      </a:endParaRPr>
                    </a:p>
                  </a:txBody>
                  <a:tcPr marL="7380" marR="7380" marT="7380" marB="0" anchor="b"/>
                </a:tc>
                <a:tc>
                  <a:txBody>
                    <a:bodyPr/>
                    <a:lstStyle/>
                    <a:p>
                      <a:pPr algn="ctr" rtl="0" fontAlgn="b"/>
                      <a:r>
                        <a:rPr lang="en-US" sz="1200" b="1" u="none" strike="noStrike" dirty="0">
                          <a:solidFill>
                            <a:srgbClr val="000000"/>
                          </a:solidFill>
                          <a:effectLst/>
                        </a:rPr>
                        <a:t>1299</a:t>
                      </a:r>
                      <a:endParaRPr lang="en-US" sz="1200" b="1" i="0" u="none" strike="noStrike" dirty="0">
                        <a:solidFill>
                          <a:srgbClr val="000000"/>
                        </a:solidFill>
                        <a:effectLst/>
                        <a:latin typeface="Calibri" panose="020F0502020204030204" pitchFamily="34" charset="0"/>
                      </a:endParaRPr>
                    </a:p>
                  </a:txBody>
                  <a:tcPr marL="7380" marR="7380" marT="7380" marB="0" anchor="b"/>
                </a:tc>
                <a:tc>
                  <a:txBody>
                    <a:bodyPr/>
                    <a:lstStyle/>
                    <a:p>
                      <a:pPr algn="r" fontAlgn="b"/>
                      <a:r>
                        <a:rPr lang="en-US" sz="1200" b="1" u="none" strike="noStrike">
                          <a:solidFill>
                            <a:srgbClr val="000000"/>
                          </a:solidFill>
                          <a:effectLst/>
                        </a:rPr>
                        <a:t>2.7%</a:t>
                      </a:r>
                      <a:endParaRPr lang="en-US" sz="12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913830057"/>
                  </a:ext>
                </a:extLst>
              </a:tr>
              <a:tr h="229310">
                <a:tc>
                  <a:txBody>
                    <a:bodyPr/>
                    <a:lstStyle/>
                    <a:p>
                      <a:pPr algn="ctr" fontAlgn="b"/>
                      <a:r>
                        <a:rPr lang="en-US" sz="1200" b="0" u="none" strike="noStrike">
                          <a:solidFill>
                            <a:srgbClr val="000000"/>
                          </a:solidFill>
                          <a:effectLst/>
                        </a:rPr>
                        <a:t> </a:t>
                      </a:r>
                      <a:endParaRPr lang="en-US" sz="1200" b="0" i="0" u="none" strike="noStrike">
                        <a:solidFill>
                          <a:srgbClr val="000000"/>
                        </a:solidFill>
                        <a:effectLst/>
                        <a:latin typeface="Arial" panose="020B0604020202020204" pitchFamily="34" charset="0"/>
                      </a:endParaRPr>
                    </a:p>
                  </a:txBody>
                  <a:tcPr marL="7380" marR="7380" marT="7380" marB="0" anchor="b"/>
                </a:tc>
                <a:tc>
                  <a:txBody>
                    <a:bodyPr/>
                    <a:lstStyle/>
                    <a:p>
                      <a:pPr algn="l" rtl="0" fontAlgn="b"/>
                      <a:r>
                        <a:rPr lang="en-US" sz="1200" b="1" u="none" strike="noStrike">
                          <a:solidFill>
                            <a:srgbClr val="000000"/>
                          </a:solidFill>
                          <a:effectLst/>
                        </a:rPr>
                        <a:t>Total </a:t>
                      </a:r>
                      <a:endParaRPr lang="en-US" sz="1200" b="1" i="0" u="none" strike="noStrike">
                        <a:solidFill>
                          <a:srgbClr val="000000"/>
                        </a:solidFill>
                        <a:effectLst/>
                        <a:latin typeface="Calibri" panose="020F0502020204030204" pitchFamily="34" charset="0"/>
                      </a:endParaRPr>
                    </a:p>
                  </a:txBody>
                  <a:tcPr marL="7380" marR="7380" marT="7380" marB="0" anchor="b"/>
                </a:tc>
                <a:tc>
                  <a:txBody>
                    <a:bodyPr/>
                    <a:lstStyle/>
                    <a:p>
                      <a:pPr algn="l" fontAlgn="b"/>
                      <a:r>
                        <a:rPr lang="en-US" sz="1200" b="0" u="none" strike="noStrike">
                          <a:solidFill>
                            <a:srgbClr val="000000"/>
                          </a:solidFill>
                          <a:effectLst/>
                        </a:rPr>
                        <a:t> </a:t>
                      </a:r>
                      <a:endParaRPr lang="en-US" sz="1200" b="0" i="0" u="none" strike="noStrike">
                        <a:solidFill>
                          <a:srgbClr val="000000"/>
                        </a:solidFill>
                        <a:effectLst/>
                        <a:latin typeface="Arial" panose="020B0604020202020204" pitchFamily="34" charset="0"/>
                      </a:endParaRPr>
                    </a:p>
                  </a:txBody>
                  <a:tcPr marL="7380" marR="7380" marT="7380" marB="0" anchor="b"/>
                </a:tc>
                <a:tc>
                  <a:txBody>
                    <a:bodyPr/>
                    <a:lstStyle/>
                    <a:p>
                      <a:pPr algn="ctr" rtl="0" fontAlgn="b"/>
                      <a:r>
                        <a:rPr lang="en-US" sz="1200" b="1" u="none" strike="noStrike" dirty="0">
                          <a:solidFill>
                            <a:srgbClr val="000000"/>
                          </a:solidFill>
                          <a:effectLst/>
                        </a:rPr>
                        <a:t>48,831</a:t>
                      </a:r>
                      <a:endParaRPr lang="en-US" sz="1200" b="1" i="0" u="none" strike="noStrike" dirty="0">
                        <a:solidFill>
                          <a:srgbClr val="000000"/>
                        </a:solidFill>
                        <a:effectLst/>
                        <a:latin typeface="Calibri" panose="020F0502020204030204" pitchFamily="34" charset="0"/>
                      </a:endParaRPr>
                    </a:p>
                  </a:txBody>
                  <a:tcPr marL="7380" marR="7380" marT="7380" marB="0" anchor="b"/>
                </a:tc>
                <a:tc>
                  <a:txBody>
                    <a:bodyPr/>
                    <a:lstStyle/>
                    <a:p>
                      <a:pPr algn="r" fontAlgn="b"/>
                      <a:r>
                        <a:rPr lang="en-US" sz="1200" b="1" u="none" strike="noStrike" dirty="0">
                          <a:solidFill>
                            <a:srgbClr val="000000"/>
                          </a:solidFill>
                          <a:effectLst/>
                        </a:rPr>
                        <a:t>100%</a:t>
                      </a:r>
                      <a:endParaRPr lang="en-US" sz="12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xmlns="" val="1150405216"/>
                  </a:ext>
                </a:extLst>
              </a:tr>
            </a:tbl>
          </a:graphicData>
        </a:graphic>
      </p:graphicFrame>
      <p:graphicFrame>
        <p:nvGraphicFramePr>
          <p:cNvPr id="8" name="Chart 7">
            <a:extLst>
              <a:ext uri="{FF2B5EF4-FFF2-40B4-BE49-F238E27FC236}">
                <a16:creationId xmlns:a16="http://schemas.microsoft.com/office/drawing/2014/main" xmlns="" id="{EAFA6052-4F44-33DA-F91A-C78460CF2B65}"/>
              </a:ext>
            </a:extLst>
          </p:cNvPr>
          <p:cNvGraphicFramePr>
            <a:graphicFrameLocks/>
          </p:cNvGraphicFramePr>
          <p:nvPr>
            <p:extLst>
              <p:ext uri="{D42A27DB-BD31-4B8C-83A1-F6EECF244321}">
                <p14:modId xmlns:p14="http://schemas.microsoft.com/office/powerpoint/2010/main" val="2916571202"/>
              </p:ext>
            </p:extLst>
          </p:nvPr>
        </p:nvGraphicFramePr>
        <p:xfrm>
          <a:off x="6030338" y="1459055"/>
          <a:ext cx="5986174" cy="472684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9733470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xmlns="" id="{6D5C8599-325D-4895-9F45-6D9646F50698}"/>
              </a:ext>
            </a:extLst>
          </p:cNvPr>
          <p:cNvPicPr>
            <a:picLocks noChangeAspect="1"/>
          </p:cNvPicPr>
          <p:nvPr/>
        </p:nvPicPr>
        <p:blipFill>
          <a:blip r:embed="rId3"/>
          <a:stretch>
            <a:fillRect/>
          </a:stretch>
        </p:blipFill>
        <p:spPr>
          <a:xfrm>
            <a:off x="9466444" y="163313"/>
            <a:ext cx="2725556" cy="1295742"/>
          </a:xfrm>
          <a:prstGeom prst="rect">
            <a:avLst/>
          </a:prstGeom>
        </p:spPr>
      </p:pic>
      <p:sp>
        <p:nvSpPr>
          <p:cNvPr id="2" name="Title 1">
            <a:extLst>
              <a:ext uri="{FF2B5EF4-FFF2-40B4-BE49-F238E27FC236}">
                <a16:creationId xmlns:a16="http://schemas.microsoft.com/office/drawing/2014/main" xmlns="" id="{A7F3151B-0432-44FF-85B1-2A47C8D4D57F}"/>
              </a:ext>
            </a:extLst>
          </p:cNvPr>
          <p:cNvSpPr>
            <a:spLocks noGrp="1"/>
          </p:cNvSpPr>
          <p:nvPr>
            <p:ph type="title"/>
          </p:nvPr>
        </p:nvSpPr>
        <p:spPr>
          <a:xfrm>
            <a:off x="623687" y="360520"/>
            <a:ext cx="10944262" cy="895415"/>
          </a:xfrm>
        </p:spPr>
        <p:txBody>
          <a:bodyPr>
            <a:normAutofit/>
          </a:bodyPr>
          <a:lstStyle/>
          <a:p>
            <a:pPr algn="ctr"/>
            <a:r>
              <a:rPr lang="en-US" sz="3600" dirty="0">
                <a:solidFill>
                  <a:schemeClr val="accent2">
                    <a:lumMod val="50000"/>
                  </a:schemeClr>
                </a:solidFill>
                <a:latin typeface="+mn-lt"/>
                <a:ea typeface="Tahoma" panose="020B0604030504040204" pitchFamily="34" charset="0"/>
                <a:cs typeface="Tahoma" panose="020B0604030504040204" pitchFamily="34" charset="0"/>
              </a:rPr>
              <a:t>Performance of Associate Companies</a:t>
            </a:r>
            <a:endParaRPr lang="en-US" sz="3600" dirty="0">
              <a:solidFill>
                <a:schemeClr val="accent2">
                  <a:lumMod val="50000"/>
                </a:schemeClr>
              </a:solidFill>
              <a:latin typeface="+mn-lt"/>
            </a:endParaRPr>
          </a:p>
        </p:txBody>
      </p:sp>
      <p:cxnSp>
        <p:nvCxnSpPr>
          <p:cNvPr id="6" name="Straight Connector 5">
            <a:extLst>
              <a:ext uri="{FF2B5EF4-FFF2-40B4-BE49-F238E27FC236}">
                <a16:creationId xmlns:a16="http://schemas.microsoft.com/office/drawing/2014/main" xmlns="" id="{2585D5C6-16E5-42CD-A689-2424C0556887}"/>
              </a:ext>
            </a:extLst>
          </p:cNvPr>
          <p:cNvCxnSpPr/>
          <p:nvPr/>
        </p:nvCxnSpPr>
        <p:spPr>
          <a:xfrm>
            <a:off x="0" y="1261040"/>
            <a:ext cx="12192000" cy="0"/>
          </a:xfrm>
          <a:prstGeom prst="line">
            <a:avLst/>
          </a:prstGeom>
          <a:ln w="12700"/>
        </p:spPr>
        <p:style>
          <a:lnRef idx="1">
            <a:schemeClr val="dk1"/>
          </a:lnRef>
          <a:fillRef idx="0">
            <a:schemeClr val="dk1"/>
          </a:fillRef>
          <a:effectRef idx="0">
            <a:schemeClr val="dk1"/>
          </a:effectRef>
          <a:fontRef idx="minor">
            <a:schemeClr val="tx1"/>
          </a:fontRef>
        </p:style>
      </p:cxnSp>
      <p:sp>
        <p:nvSpPr>
          <p:cNvPr id="19" name="Rectangle 18">
            <a:extLst>
              <a:ext uri="{FF2B5EF4-FFF2-40B4-BE49-F238E27FC236}">
                <a16:creationId xmlns:a16="http://schemas.microsoft.com/office/drawing/2014/main" xmlns="" id="{CB583200-7A22-4427-AAA2-08DBC9B248D5}"/>
              </a:ext>
            </a:extLst>
          </p:cNvPr>
          <p:cNvSpPr/>
          <p:nvPr/>
        </p:nvSpPr>
        <p:spPr>
          <a:xfrm>
            <a:off x="-182" y="6728604"/>
            <a:ext cx="12192000" cy="129395"/>
          </a:xfrm>
          <a:prstGeom prst="rect">
            <a:avLst/>
          </a:prstGeom>
          <a:solidFill>
            <a:srgbClr val="A81A1A"/>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xmlns="" id="{26FA02E7-FC4C-4E2E-B3F9-32E9BAF9E17B}"/>
              </a:ext>
            </a:extLst>
          </p:cNvPr>
          <p:cNvSpPr/>
          <p:nvPr/>
        </p:nvSpPr>
        <p:spPr>
          <a:xfrm>
            <a:off x="-182" y="6671982"/>
            <a:ext cx="12192000" cy="60486"/>
          </a:xfrm>
          <a:prstGeom prst="rect">
            <a:avLst/>
          </a:prstGeom>
          <a:solidFill>
            <a:srgbClr val="917A2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xmlns="" id="{D5D0AADA-76EF-4925-8FC9-C49FED31E836}"/>
              </a:ext>
            </a:extLst>
          </p:cNvPr>
          <p:cNvSpPr/>
          <p:nvPr/>
        </p:nvSpPr>
        <p:spPr>
          <a:xfrm>
            <a:off x="0" y="-10999"/>
            <a:ext cx="12192000" cy="129395"/>
          </a:xfrm>
          <a:prstGeom prst="rect">
            <a:avLst/>
          </a:prstGeom>
          <a:solidFill>
            <a:srgbClr val="A81A1A"/>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xmlns="" id="{971AC4F0-42FF-454F-A273-431A8E369040}"/>
              </a:ext>
            </a:extLst>
          </p:cNvPr>
          <p:cNvSpPr/>
          <p:nvPr/>
        </p:nvSpPr>
        <p:spPr>
          <a:xfrm>
            <a:off x="-182" y="114109"/>
            <a:ext cx="12192000" cy="60486"/>
          </a:xfrm>
          <a:prstGeom prst="rect">
            <a:avLst/>
          </a:prstGeom>
          <a:solidFill>
            <a:srgbClr val="917A2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xmlns="" id="{445D61DF-67D7-EA8F-344B-77A697C40B07}"/>
              </a:ext>
            </a:extLst>
          </p:cNvPr>
          <p:cNvSpPr/>
          <p:nvPr/>
        </p:nvSpPr>
        <p:spPr>
          <a:xfrm>
            <a:off x="623688" y="1312557"/>
            <a:ext cx="5472130" cy="32455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Revenue (OMR’000)</a:t>
            </a:r>
          </a:p>
        </p:txBody>
      </p:sp>
      <p:sp>
        <p:nvSpPr>
          <p:cNvPr id="10" name="Rectangle 9">
            <a:extLst>
              <a:ext uri="{FF2B5EF4-FFF2-40B4-BE49-F238E27FC236}">
                <a16:creationId xmlns:a16="http://schemas.microsoft.com/office/drawing/2014/main" xmlns="" id="{2EAAD0C1-66B2-9A39-B345-832F03A4B8FB}"/>
              </a:ext>
            </a:extLst>
          </p:cNvPr>
          <p:cNvSpPr/>
          <p:nvPr/>
        </p:nvSpPr>
        <p:spPr>
          <a:xfrm>
            <a:off x="6160654" y="1310400"/>
            <a:ext cx="5407294" cy="32455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Net Profit (OMR'000)</a:t>
            </a:r>
          </a:p>
        </p:txBody>
      </p:sp>
      <p:sp>
        <p:nvSpPr>
          <p:cNvPr id="12" name="Rectangle 11">
            <a:extLst>
              <a:ext uri="{FF2B5EF4-FFF2-40B4-BE49-F238E27FC236}">
                <a16:creationId xmlns:a16="http://schemas.microsoft.com/office/drawing/2014/main" xmlns="" id="{F688CF10-69D4-F48C-AE80-08896AB8A0C8}"/>
              </a:ext>
            </a:extLst>
          </p:cNvPr>
          <p:cNvSpPr/>
          <p:nvPr/>
        </p:nvSpPr>
        <p:spPr>
          <a:xfrm>
            <a:off x="622882" y="3942366"/>
            <a:ext cx="5472130" cy="32455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defRPr sz="1400" b="0" i="0" u="none" strike="noStrike" kern="1200" spc="0" baseline="0">
                <a:solidFill>
                  <a:prstClr val="black">
                    <a:lumMod val="65000"/>
                    <a:lumOff val="35000"/>
                  </a:prstClr>
                </a:solidFill>
                <a:latin typeface="+mn-lt"/>
                <a:ea typeface="+mn-ea"/>
                <a:cs typeface="+mn-cs"/>
              </a:defRPr>
            </a:pPr>
            <a:r>
              <a:rPr lang="en-US" sz="1400" b="1" dirty="0">
                <a:solidFill>
                  <a:schemeClr val="bg1"/>
                </a:solidFill>
              </a:rPr>
              <a:t>Share of Profit</a:t>
            </a:r>
            <a:r>
              <a:rPr lang="en-US" sz="1400" b="1" baseline="0" dirty="0">
                <a:solidFill>
                  <a:schemeClr val="bg1"/>
                </a:solidFill>
              </a:rPr>
              <a:t> (OMR’000)</a:t>
            </a:r>
            <a:endParaRPr lang="en-US" sz="1400" b="1" dirty="0">
              <a:solidFill>
                <a:schemeClr val="bg1"/>
              </a:solidFill>
            </a:endParaRPr>
          </a:p>
        </p:txBody>
      </p:sp>
      <p:sp>
        <p:nvSpPr>
          <p:cNvPr id="13" name="Rectangle 12">
            <a:extLst>
              <a:ext uri="{FF2B5EF4-FFF2-40B4-BE49-F238E27FC236}">
                <a16:creationId xmlns:a16="http://schemas.microsoft.com/office/drawing/2014/main" xmlns="" id="{84F395C3-3AD5-1A23-8FD6-CA4A10A249EE}"/>
              </a:ext>
            </a:extLst>
          </p:cNvPr>
          <p:cNvSpPr/>
          <p:nvPr/>
        </p:nvSpPr>
        <p:spPr>
          <a:xfrm>
            <a:off x="6160654" y="3943125"/>
            <a:ext cx="5407294" cy="32455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Management Comments</a:t>
            </a:r>
          </a:p>
        </p:txBody>
      </p:sp>
      <p:sp>
        <p:nvSpPr>
          <p:cNvPr id="16" name="TextBox 15">
            <a:extLst>
              <a:ext uri="{FF2B5EF4-FFF2-40B4-BE49-F238E27FC236}">
                <a16:creationId xmlns:a16="http://schemas.microsoft.com/office/drawing/2014/main" xmlns="" id="{10428AFD-1263-0C23-3DB0-00702E81C9D9}"/>
              </a:ext>
            </a:extLst>
          </p:cNvPr>
          <p:cNvSpPr txBox="1"/>
          <p:nvPr/>
        </p:nvSpPr>
        <p:spPr>
          <a:xfrm>
            <a:off x="6160654" y="4295387"/>
            <a:ext cx="5407294" cy="2246769"/>
          </a:xfrm>
          <a:prstGeom prst="rect">
            <a:avLst/>
          </a:prstGeom>
          <a:solidFill>
            <a:schemeClr val="accent3">
              <a:lumMod val="20000"/>
              <a:lumOff val="80000"/>
            </a:schemeClr>
          </a:solidFill>
          <a:ln>
            <a:solidFill>
              <a:schemeClr val="accent3"/>
            </a:solidFill>
          </a:ln>
        </p:spPr>
        <p:txBody>
          <a:bodyPr wrap="square" rtlCol="0">
            <a:spAutoFit/>
          </a:bodyPr>
          <a:lstStyle/>
          <a:p>
            <a:pPr marL="171450" marR="0" indent="-171450" algn="just">
              <a:spcBef>
                <a:spcPts val="0"/>
              </a:spcBef>
              <a:spcAft>
                <a:spcPts val="0"/>
              </a:spcAft>
              <a:buFont typeface="Arial" panose="020B0604020202020204" pitchFamily="34" charset="0"/>
              <a:buChar char="•"/>
            </a:pPr>
            <a:r>
              <a:rPr lang="en-US" sz="1000" dirty="0">
                <a:effectLst/>
                <a:latin typeface="Calibri" panose="020F0502020204030204" pitchFamily="34" charset="0"/>
                <a:ea typeface="Calibri" panose="020F0502020204030204" pitchFamily="34" charset="0"/>
                <a:cs typeface="Arial" panose="020B0604020202020204" pitchFamily="34" charset="0"/>
              </a:rPr>
              <a:t>All our Associate Companies (Except Alruwad school) are listed companies. Investor and financial analyst can obtain more detail from MSX.</a:t>
            </a:r>
          </a:p>
          <a:p>
            <a:pPr marL="171450" marR="0" indent="-171450" algn="just">
              <a:spcBef>
                <a:spcPts val="0"/>
              </a:spcBef>
              <a:spcAft>
                <a:spcPts val="0"/>
              </a:spcAft>
              <a:buFont typeface="Arial" panose="020B0604020202020204" pitchFamily="34" charset="0"/>
              <a:buChar char="•"/>
            </a:pPr>
            <a:r>
              <a:rPr lang="en-US" sz="1000" dirty="0">
                <a:latin typeface="Calibri" panose="020F0502020204030204" pitchFamily="34" charset="0"/>
                <a:ea typeface="Calibri" panose="020F0502020204030204" pitchFamily="34" charset="0"/>
                <a:cs typeface="Arial" panose="020B0604020202020204" pitchFamily="34" charset="0"/>
              </a:rPr>
              <a:t>All of our associate companies reported better revenue than last year. </a:t>
            </a:r>
          </a:p>
          <a:p>
            <a:pPr marL="171450" marR="0" indent="-171450" algn="just">
              <a:spcBef>
                <a:spcPts val="0"/>
              </a:spcBef>
              <a:spcAft>
                <a:spcPts val="0"/>
              </a:spcAft>
              <a:buFont typeface="Arial" panose="020B0604020202020204" pitchFamily="34" charset="0"/>
              <a:buChar char="•"/>
            </a:pPr>
            <a:r>
              <a:rPr lang="en-US" sz="1000" dirty="0">
                <a:latin typeface="Calibri" panose="020F0502020204030204" pitchFamily="34" charset="0"/>
                <a:ea typeface="Calibri" panose="020F0502020204030204" pitchFamily="34" charset="0"/>
                <a:cs typeface="Arial" panose="020B0604020202020204" pitchFamily="34" charset="0"/>
              </a:rPr>
              <a:t>Oman Chlorine has performed well on account of better performance of parent and 2 subsidiaries based in UAE and Qatar.</a:t>
            </a:r>
          </a:p>
          <a:p>
            <a:pPr marL="171450" marR="0" indent="-171450" algn="just">
              <a:spcBef>
                <a:spcPts val="0"/>
              </a:spcBef>
              <a:spcAft>
                <a:spcPts val="0"/>
              </a:spcAft>
              <a:buFont typeface="Arial" panose="020B0604020202020204" pitchFamily="34" charset="0"/>
              <a:buChar char="•"/>
            </a:pPr>
            <a:r>
              <a:rPr lang="en-US" sz="1000" dirty="0">
                <a:latin typeface="Calibri" panose="020F0502020204030204" pitchFamily="34" charset="0"/>
                <a:ea typeface="Calibri" panose="020F0502020204030204" pitchFamily="34" charset="0"/>
                <a:cs typeface="Arial" panose="020B0604020202020204" pitchFamily="34" charset="0"/>
              </a:rPr>
              <a:t>Al Maha performed well and reported better results than last year. Acquisition of 45% stake in Al Hael Ceramics has completed.</a:t>
            </a:r>
          </a:p>
          <a:p>
            <a:pPr marL="171450" marR="0" indent="-171450" algn="just">
              <a:spcBef>
                <a:spcPts val="0"/>
              </a:spcBef>
              <a:spcAft>
                <a:spcPts val="0"/>
              </a:spcAft>
              <a:buFont typeface="Arial" panose="020B0604020202020204" pitchFamily="34" charset="0"/>
              <a:buChar char="•"/>
            </a:pPr>
            <a:r>
              <a:rPr lang="en-US" sz="1000" dirty="0">
                <a:latin typeface="Calibri" panose="020F0502020204030204" pitchFamily="34" charset="0"/>
                <a:ea typeface="Calibri" panose="020F0502020204030204" pitchFamily="34" charset="0"/>
                <a:cs typeface="Arial" panose="020B0604020202020204" pitchFamily="34" charset="0"/>
              </a:rPr>
              <a:t>Net profit of Voltamp, National Detergent and National Biscuit has declined due to increase in Raw Material prices. </a:t>
            </a:r>
          </a:p>
          <a:p>
            <a:pPr marL="171450" marR="0" indent="-171450" algn="just">
              <a:spcBef>
                <a:spcPts val="0"/>
              </a:spcBef>
              <a:spcAft>
                <a:spcPts val="0"/>
              </a:spcAft>
              <a:buFont typeface="Arial" panose="020B0604020202020204" pitchFamily="34" charset="0"/>
              <a:buChar char="•"/>
            </a:pPr>
            <a:r>
              <a:rPr lang="en-US" sz="1000" dirty="0">
                <a:latin typeface="Calibri" panose="020F0502020204030204" pitchFamily="34" charset="0"/>
                <a:ea typeface="Calibri" panose="020F0502020204030204" pitchFamily="34" charset="0"/>
                <a:cs typeface="Arial" panose="020B0604020202020204" pitchFamily="34" charset="0"/>
              </a:rPr>
              <a:t>Alruwad school, which was most affected by the Corona Pandemic, has reported lower loss than last year. School has signed agreement with Ellesmere, UK. We are expecting that the school performance will improve in coming years.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p>
            <a:pPr marL="171450" indent="-171450" algn="just">
              <a:buFont typeface="Arial" panose="020B0604020202020204" pitchFamily="34" charset="0"/>
              <a:buChar char="•"/>
            </a:pPr>
            <a:r>
              <a:rPr lang="en-US" sz="1000" dirty="0">
                <a:latin typeface="Calibri" panose="020F0502020204030204" pitchFamily="34" charset="0"/>
                <a:cs typeface="Arial" panose="020B0604020202020204" pitchFamily="34" charset="0"/>
              </a:rPr>
              <a:t>Increase in Motor claims, caused by higher spare parts cost and increase in number of claims affected the performance of Arabia Falcon.</a:t>
            </a:r>
          </a:p>
        </p:txBody>
      </p:sp>
      <p:sp>
        <p:nvSpPr>
          <p:cNvPr id="3" name="Slide Number Placeholder 2">
            <a:extLst>
              <a:ext uri="{FF2B5EF4-FFF2-40B4-BE49-F238E27FC236}">
                <a16:creationId xmlns:a16="http://schemas.microsoft.com/office/drawing/2014/main" xmlns="" id="{C96E9977-674E-DDE1-62B8-318D04318FFD}"/>
              </a:ext>
            </a:extLst>
          </p:cNvPr>
          <p:cNvSpPr>
            <a:spLocks noGrp="1"/>
          </p:cNvSpPr>
          <p:nvPr>
            <p:ph type="sldNum" sz="quarter" idx="12"/>
          </p:nvPr>
        </p:nvSpPr>
        <p:spPr/>
        <p:txBody>
          <a:bodyPr/>
          <a:lstStyle/>
          <a:p>
            <a:fld id="{70EC9206-40C2-4988-907B-F68DF1318569}" type="slidenum">
              <a:rPr lang="en-US" smtClean="0"/>
              <a:pPr/>
              <a:t>3</a:t>
            </a:fld>
            <a:endParaRPr lang="en-US" dirty="0"/>
          </a:p>
        </p:txBody>
      </p:sp>
      <p:graphicFrame>
        <p:nvGraphicFramePr>
          <p:cNvPr id="5" name="Chart 4">
            <a:extLst>
              <a:ext uri="{FF2B5EF4-FFF2-40B4-BE49-F238E27FC236}">
                <a16:creationId xmlns:a16="http://schemas.microsoft.com/office/drawing/2014/main" xmlns="" id="{C4C56602-7514-0056-8887-E88F4C2C7F6C}"/>
              </a:ext>
            </a:extLst>
          </p:cNvPr>
          <p:cNvGraphicFramePr>
            <a:graphicFrameLocks/>
          </p:cNvGraphicFramePr>
          <p:nvPr>
            <p:extLst>
              <p:ext uri="{D42A27DB-BD31-4B8C-83A1-F6EECF244321}">
                <p14:modId xmlns:p14="http://schemas.microsoft.com/office/powerpoint/2010/main" val="876506997"/>
              </p:ext>
            </p:extLst>
          </p:nvPr>
        </p:nvGraphicFramePr>
        <p:xfrm>
          <a:off x="622882" y="1667685"/>
          <a:ext cx="5472130" cy="219567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a:extLst>
              <a:ext uri="{FF2B5EF4-FFF2-40B4-BE49-F238E27FC236}">
                <a16:creationId xmlns:a16="http://schemas.microsoft.com/office/drawing/2014/main" xmlns="" id="{ADD2A88D-1EC5-F1FA-0D0D-45B8D13CB369}"/>
              </a:ext>
            </a:extLst>
          </p:cNvPr>
          <p:cNvGraphicFramePr>
            <a:graphicFrameLocks/>
          </p:cNvGraphicFramePr>
          <p:nvPr>
            <p:extLst>
              <p:ext uri="{D42A27DB-BD31-4B8C-83A1-F6EECF244321}">
                <p14:modId xmlns:p14="http://schemas.microsoft.com/office/powerpoint/2010/main" val="2910031021"/>
              </p:ext>
            </p:extLst>
          </p:nvPr>
        </p:nvGraphicFramePr>
        <p:xfrm>
          <a:off x="6160654" y="1666689"/>
          <a:ext cx="5407294" cy="219666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Chart 7">
            <a:extLst>
              <a:ext uri="{FF2B5EF4-FFF2-40B4-BE49-F238E27FC236}">
                <a16:creationId xmlns:a16="http://schemas.microsoft.com/office/drawing/2014/main" xmlns="" id="{29D30F6C-09A7-7D43-D8C5-B159A96FC56F}"/>
              </a:ext>
            </a:extLst>
          </p:cNvPr>
          <p:cNvGraphicFramePr>
            <a:graphicFrameLocks/>
          </p:cNvGraphicFramePr>
          <p:nvPr>
            <p:extLst>
              <p:ext uri="{D42A27DB-BD31-4B8C-83A1-F6EECF244321}">
                <p14:modId xmlns:p14="http://schemas.microsoft.com/office/powerpoint/2010/main" val="4211988233"/>
              </p:ext>
            </p:extLst>
          </p:nvPr>
        </p:nvGraphicFramePr>
        <p:xfrm>
          <a:off x="622882" y="4295387"/>
          <a:ext cx="5472130" cy="2246768"/>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42827781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xmlns="" id="{6D5C8599-325D-4895-9F45-6D9646F50698}"/>
              </a:ext>
            </a:extLst>
          </p:cNvPr>
          <p:cNvPicPr>
            <a:picLocks noChangeAspect="1"/>
          </p:cNvPicPr>
          <p:nvPr/>
        </p:nvPicPr>
        <p:blipFill>
          <a:blip r:embed="rId3"/>
          <a:stretch>
            <a:fillRect/>
          </a:stretch>
        </p:blipFill>
        <p:spPr>
          <a:xfrm>
            <a:off x="9466444" y="163313"/>
            <a:ext cx="2725556" cy="1295742"/>
          </a:xfrm>
          <a:prstGeom prst="rect">
            <a:avLst/>
          </a:prstGeom>
        </p:spPr>
      </p:pic>
      <p:sp>
        <p:nvSpPr>
          <p:cNvPr id="2" name="Title 1">
            <a:extLst>
              <a:ext uri="{FF2B5EF4-FFF2-40B4-BE49-F238E27FC236}">
                <a16:creationId xmlns:a16="http://schemas.microsoft.com/office/drawing/2014/main" xmlns="" id="{A7F3151B-0432-44FF-85B1-2A47C8D4D57F}"/>
              </a:ext>
            </a:extLst>
          </p:cNvPr>
          <p:cNvSpPr>
            <a:spLocks noGrp="1"/>
          </p:cNvSpPr>
          <p:nvPr>
            <p:ph type="title"/>
          </p:nvPr>
        </p:nvSpPr>
        <p:spPr>
          <a:xfrm>
            <a:off x="623687" y="360520"/>
            <a:ext cx="10944262" cy="895415"/>
          </a:xfrm>
        </p:spPr>
        <p:txBody>
          <a:bodyPr>
            <a:normAutofit/>
          </a:bodyPr>
          <a:lstStyle/>
          <a:p>
            <a:pPr algn="ctr"/>
            <a:r>
              <a:rPr lang="en-US" sz="3600" dirty="0">
                <a:solidFill>
                  <a:schemeClr val="accent2">
                    <a:lumMod val="50000"/>
                  </a:schemeClr>
                </a:solidFill>
                <a:latin typeface="+mn-lt"/>
                <a:ea typeface="Tahoma" panose="020B0604030504040204" pitchFamily="34" charset="0"/>
                <a:cs typeface="Tahoma" panose="020B0604030504040204" pitchFamily="34" charset="0"/>
              </a:rPr>
              <a:t>Company Performance – Mar’23</a:t>
            </a:r>
            <a:endParaRPr lang="en-US" sz="3600" dirty="0">
              <a:solidFill>
                <a:schemeClr val="accent2">
                  <a:lumMod val="50000"/>
                </a:schemeClr>
              </a:solidFill>
              <a:latin typeface="+mn-lt"/>
            </a:endParaRPr>
          </a:p>
        </p:txBody>
      </p:sp>
      <p:cxnSp>
        <p:nvCxnSpPr>
          <p:cNvPr id="6" name="Straight Connector 5">
            <a:extLst>
              <a:ext uri="{FF2B5EF4-FFF2-40B4-BE49-F238E27FC236}">
                <a16:creationId xmlns:a16="http://schemas.microsoft.com/office/drawing/2014/main" xmlns="" id="{2585D5C6-16E5-42CD-A689-2424C0556887}"/>
              </a:ext>
            </a:extLst>
          </p:cNvPr>
          <p:cNvCxnSpPr/>
          <p:nvPr/>
        </p:nvCxnSpPr>
        <p:spPr>
          <a:xfrm>
            <a:off x="0" y="1261040"/>
            <a:ext cx="12192000" cy="0"/>
          </a:xfrm>
          <a:prstGeom prst="line">
            <a:avLst/>
          </a:prstGeom>
          <a:ln w="12700"/>
        </p:spPr>
        <p:style>
          <a:lnRef idx="1">
            <a:schemeClr val="dk1"/>
          </a:lnRef>
          <a:fillRef idx="0">
            <a:schemeClr val="dk1"/>
          </a:fillRef>
          <a:effectRef idx="0">
            <a:schemeClr val="dk1"/>
          </a:effectRef>
          <a:fontRef idx="minor">
            <a:schemeClr val="tx1"/>
          </a:fontRef>
        </p:style>
      </p:cxnSp>
      <p:sp>
        <p:nvSpPr>
          <p:cNvPr id="19" name="Rectangle 18">
            <a:extLst>
              <a:ext uri="{FF2B5EF4-FFF2-40B4-BE49-F238E27FC236}">
                <a16:creationId xmlns:a16="http://schemas.microsoft.com/office/drawing/2014/main" xmlns="" id="{CB583200-7A22-4427-AAA2-08DBC9B248D5}"/>
              </a:ext>
            </a:extLst>
          </p:cNvPr>
          <p:cNvSpPr/>
          <p:nvPr/>
        </p:nvSpPr>
        <p:spPr>
          <a:xfrm>
            <a:off x="-182" y="6728604"/>
            <a:ext cx="12192000" cy="129395"/>
          </a:xfrm>
          <a:prstGeom prst="rect">
            <a:avLst/>
          </a:prstGeom>
          <a:solidFill>
            <a:srgbClr val="A81A1A"/>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xmlns="" id="{26FA02E7-FC4C-4E2E-B3F9-32E9BAF9E17B}"/>
              </a:ext>
            </a:extLst>
          </p:cNvPr>
          <p:cNvSpPr/>
          <p:nvPr/>
        </p:nvSpPr>
        <p:spPr>
          <a:xfrm>
            <a:off x="-182" y="6671982"/>
            <a:ext cx="12192000" cy="60486"/>
          </a:xfrm>
          <a:prstGeom prst="rect">
            <a:avLst/>
          </a:prstGeom>
          <a:solidFill>
            <a:srgbClr val="917A2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xmlns="" id="{D5D0AADA-76EF-4925-8FC9-C49FED31E836}"/>
              </a:ext>
            </a:extLst>
          </p:cNvPr>
          <p:cNvSpPr/>
          <p:nvPr/>
        </p:nvSpPr>
        <p:spPr>
          <a:xfrm>
            <a:off x="0" y="-10999"/>
            <a:ext cx="12192000" cy="129395"/>
          </a:xfrm>
          <a:prstGeom prst="rect">
            <a:avLst/>
          </a:prstGeom>
          <a:solidFill>
            <a:srgbClr val="A81A1A"/>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xmlns="" id="{971AC4F0-42FF-454F-A273-431A8E369040}"/>
              </a:ext>
            </a:extLst>
          </p:cNvPr>
          <p:cNvSpPr/>
          <p:nvPr/>
        </p:nvSpPr>
        <p:spPr>
          <a:xfrm>
            <a:off x="-182" y="114109"/>
            <a:ext cx="12192000" cy="60486"/>
          </a:xfrm>
          <a:prstGeom prst="rect">
            <a:avLst/>
          </a:prstGeom>
          <a:solidFill>
            <a:srgbClr val="917A2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xmlns="" id="{445D61DF-67D7-EA8F-344B-77A697C40B07}"/>
              </a:ext>
            </a:extLst>
          </p:cNvPr>
          <p:cNvSpPr/>
          <p:nvPr/>
        </p:nvSpPr>
        <p:spPr>
          <a:xfrm>
            <a:off x="623688" y="1312557"/>
            <a:ext cx="5472130" cy="32455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Income (OMR’000)</a:t>
            </a:r>
          </a:p>
        </p:txBody>
      </p:sp>
      <p:sp>
        <p:nvSpPr>
          <p:cNvPr id="10" name="Rectangle 9">
            <a:extLst>
              <a:ext uri="{FF2B5EF4-FFF2-40B4-BE49-F238E27FC236}">
                <a16:creationId xmlns:a16="http://schemas.microsoft.com/office/drawing/2014/main" xmlns="" id="{2EAAD0C1-66B2-9A39-B345-832F03A4B8FB}"/>
              </a:ext>
            </a:extLst>
          </p:cNvPr>
          <p:cNvSpPr/>
          <p:nvPr/>
        </p:nvSpPr>
        <p:spPr>
          <a:xfrm>
            <a:off x="6160654" y="1310400"/>
            <a:ext cx="5407294" cy="32455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Expenses (OMR'000)</a:t>
            </a:r>
          </a:p>
        </p:txBody>
      </p:sp>
      <p:sp>
        <p:nvSpPr>
          <p:cNvPr id="12" name="Rectangle 11">
            <a:extLst>
              <a:ext uri="{FF2B5EF4-FFF2-40B4-BE49-F238E27FC236}">
                <a16:creationId xmlns:a16="http://schemas.microsoft.com/office/drawing/2014/main" xmlns="" id="{F688CF10-69D4-F48C-AE80-08896AB8A0C8}"/>
              </a:ext>
            </a:extLst>
          </p:cNvPr>
          <p:cNvSpPr/>
          <p:nvPr/>
        </p:nvSpPr>
        <p:spPr>
          <a:xfrm>
            <a:off x="622883" y="3988890"/>
            <a:ext cx="5472130" cy="32455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Net Profit &amp; Other Comp. Income (OMR’000)</a:t>
            </a:r>
          </a:p>
        </p:txBody>
      </p:sp>
      <p:sp>
        <p:nvSpPr>
          <p:cNvPr id="13" name="Rectangle 12">
            <a:extLst>
              <a:ext uri="{FF2B5EF4-FFF2-40B4-BE49-F238E27FC236}">
                <a16:creationId xmlns:a16="http://schemas.microsoft.com/office/drawing/2014/main" xmlns="" id="{84F395C3-3AD5-1A23-8FD6-CA4A10A249EE}"/>
              </a:ext>
            </a:extLst>
          </p:cNvPr>
          <p:cNvSpPr/>
          <p:nvPr/>
        </p:nvSpPr>
        <p:spPr>
          <a:xfrm>
            <a:off x="6160655" y="3988889"/>
            <a:ext cx="5407294" cy="32455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Performance Overview</a:t>
            </a:r>
          </a:p>
        </p:txBody>
      </p:sp>
      <p:sp>
        <p:nvSpPr>
          <p:cNvPr id="16" name="TextBox 15">
            <a:extLst>
              <a:ext uri="{FF2B5EF4-FFF2-40B4-BE49-F238E27FC236}">
                <a16:creationId xmlns:a16="http://schemas.microsoft.com/office/drawing/2014/main" xmlns="" id="{10428AFD-1263-0C23-3DB0-00702E81C9D9}"/>
              </a:ext>
            </a:extLst>
          </p:cNvPr>
          <p:cNvSpPr txBox="1"/>
          <p:nvPr/>
        </p:nvSpPr>
        <p:spPr>
          <a:xfrm>
            <a:off x="6160654" y="4320801"/>
            <a:ext cx="5407294" cy="2354491"/>
          </a:xfrm>
          <a:prstGeom prst="rect">
            <a:avLst/>
          </a:prstGeom>
          <a:noFill/>
          <a:ln>
            <a:solidFill>
              <a:schemeClr val="accent3"/>
            </a:solidFill>
          </a:ln>
        </p:spPr>
        <p:txBody>
          <a:bodyPr wrap="square" rtlCol="0">
            <a:spAutoFit/>
          </a:bodyPr>
          <a:lstStyle/>
          <a:p>
            <a:pPr marL="171450" marR="0" indent="-171450" algn="just">
              <a:spcBef>
                <a:spcPts val="0"/>
              </a:spcBef>
              <a:spcAft>
                <a:spcPts val="0"/>
              </a:spcAft>
              <a:buFont typeface="Arial" panose="020B0604020202020204" pitchFamily="34" charset="0"/>
              <a:buChar char="•"/>
            </a:pPr>
            <a:r>
              <a:rPr lang="en-US" sz="1050" dirty="0">
                <a:effectLst/>
                <a:latin typeface="Calibri" panose="020F0502020204030204" pitchFamily="34" charset="0"/>
                <a:ea typeface="MS Gothic" panose="020B0609070205080204" pitchFamily="49" charset="-128"/>
              </a:rPr>
              <a:t>The company has reported a net profit of OMR 354k, a significant improvement from the loss of OMR 841k in the previous year. Additionally, the total comprehensive income for the current year to OMR 1,969k, in contrast to a loss of OMR 828k in the previous year.</a:t>
            </a:r>
          </a:p>
          <a:p>
            <a:pPr marL="171450" indent="-171450" algn="just">
              <a:buFont typeface="Arial" panose="020B0604020202020204" pitchFamily="34" charset="0"/>
              <a:buChar char="•"/>
            </a:pPr>
            <a:r>
              <a:rPr lang="en-US" sz="1050" dirty="0">
                <a:latin typeface="Calibri" panose="020F0502020204030204" pitchFamily="34" charset="0"/>
                <a:ea typeface="MS Gothic" panose="020B0609070205080204" pitchFamily="49" charset="-128"/>
              </a:rPr>
              <a:t>Share of Profit (SoP) from Associate companies for the year is OMR 1,436k, 91% higher than last year’s OMR 753k, driven by excellent performance of Oman Chlorine and Al Maha Ceramics.</a:t>
            </a:r>
          </a:p>
          <a:p>
            <a:pPr marL="171450" marR="0" indent="-171450" algn="just">
              <a:spcBef>
                <a:spcPts val="0"/>
              </a:spcBef>
              <a:spcAft>
                <a:spcPts val="0"/>
              </a:spcAft>
              <a:buFont typeface="Arial" panose="020B0604020202020204" pitchFamily="34" charset="0"/>
              <a:buChar char="•"/>
            </a:pPr>
            <a:r>
              <a:rPr lang="en-US" sz="1050" dirty="0">
                <a:latin typeface="Calibri" panose="020F0502020204030204" pitchFamily="34" charset="0"/>
                <a:ea typeface="Calibri" panose="020F0502020204030204" pitchFamily="34" charset="0"/>
                <a:cs typeface="Arial" panose="020B0604020202020204" pitchFamily="34" charset="0"/>
              </a:rPr>
              <a:t>Company is keeping its admin expenses at minimum level. On average basis company’s admin expenses was around OMR 200k during FY2017-2021. The increase in expenses during current year mainly on account of appointment of senior management. </a:t>
            </a:r>
          </a:p>
          <a:p>
            <a:pPr marL="171450" marR="0" indent="-171450" algn="just">
              <a:spcBef>
                <a:spcPts val="0"/>
              </a:spcBef>
              <a:spcAft>
                <a:spcPts val="0"/>
              </a:spcAft>
              <a:buFont typeface="Arial" panose="020B0604020202020204" pitchFamily="34" charset="0"/>
              <a:buChar char="•"/>
            </a:pPr>
            <a:r>
              <a:rPr lang="en-US" sz="1050" dirty="0">
                <a:latin typeface="Calibri" panose="020F0502020204030204" pitchFamily="34" charset="0"/>
                <a:ea typeface="Calibri" panose="020F0502020204030204" pitchFamily="34" charset="0"/>
                <a:cs typeface="Arial" panose="020B0604020202020204" pitchFamily="34" charset="0"/>
              </a:rPr>
              <a:t>Company is earning Interest Income on its investment in Ominvest Bonds. Decline is primarily on account of sale of Bonds worth OMR 2.2mn during the year. </a:t>
            </a:r>
          </a:p>
          <a:p>
            <a:pPr marL="171450" indent="-171450" algn="just">
              <a:buFont typeface="Arial" panose="020B0604020202020204" pitchFamily="34" charset="0"/>
              <a:buChar char="•"/>
            </a:pPr>
            <a:r>
              <a:rPr lang="en-US" sz="1050" dirty="0">
                <a:effectLst/>
                <a:latin typeface="Calibri" panose="020F0502020204030204" pitchFamily="34" charset="0"/>
                <a:ea typeface="Calibri" panose="020F0502020204030204" pitchFamily="34" charset="0"/>
                <a:cs typeface="Arial" panose="020B0604020202020204" pitchFamily="34" charset="0"/>
              </a:rPr>
              <a:t>Finance cost for the period declined by 7%. Important highlights can be seen on slide no. 8</a:t>
            </a:r>
            <a:endParaRPr lang="en-US" sz="1050" dirty="0">
              <a:effectLst/>
              <a:highlight>
                <a:srgbClr val="FFFF00"/>
              </a:highlight>
              <a:latin typeface="Calibri" panose="020F0502020204030204" pitchFamily="34" charset="0"/>
              <a:ea typeface="Calibri" panose="020F0502020204030204" pitchFamily="34" charset="0"/>
              <a:cs typeface="Arial" panose="020B0604020202020204" pitchFamily="34" charset="0"/>
            </a:endParaRPr>
          </a:p>
          <a:p>
            <a:pPr marL="171450" marR="0" indent="-171450" algn="just">
              <a:spcBef>
                <a:spcPts val="0"/>
              </a:spcBef>
              <a:spcAft>
                <a:spcPts val="0"/>
              </a:spcAft>
              <a:buFont typeface="Arial" panose="020B0604020202020204" pitchFamily="34" charset="0"/>
              <a:buChar char="•"/>
            </a:pPr>
            <a:r>
              <a:rPr lang="en-US" sz="1050" dirty="0">
                <a:latin typeface="Calibri" panose="020F0502020204030204" pitchFamily="34" charset="0"/>
                <a:ea typeface="Calibri" panose="020F0502020204030204" pitchFamily="34" charset="0"/>
                <a:cs typeface="Arial" panose="020B0604020202020204" pitchFamily="34" charset="0"/>
              </a:rPr>
              <a:t>Company has recorded fair value loss of OMR (638k) on its investment classified as Fair Value through Profit and Loss account against last year’s OMR (460k).</a:t>
            </a:r>
            <a:endParaRPr lang="en-US" sz="105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xmlns="" id="{73429DA1-5AC9-7C20-8FBA-079FDCA47633}"/>
              </a:ext>
            </a:extLst>
          </p:cNvPr>
          <p:cNvSpPr>
            <a:spLocks noGrp="1"/>
          </p:cNvSpPr>
          <p:nvPr>
            <p:ph type="sldNum" sz="quarter" idx="12"/>
          </p:nvPr>
        </p:nvSpPr>
        <p:spPr/>
        <p:txBody>
          <a:bodyPr/>
          <a:lstStyle/>
          <a:p>
            <a:fld id="{70EC9206-40C2-4988-907B-F68DF1318569}" type="slidenum">
              <a:rPr lang="en-US" smtClean="0"/>
              <a:pPr/>
              <a:t>4</a:t>
            </a:fld>
            <a:endParaRPr lang="en-US" dirty="0"/>
          </a:p>
        </p:txBody>
      </p:sp>
      <p:graphicFrame>
        <p:nvGraphicFramePr>
          <p:cNvPr id="7" name="Chart 6">
            <a:extLst>
              <a:ext uri="{FF2B5EF4-FFF2-40B4-BE49-F238E27FC236}">
                <a16:creationId xmlns:a16="http://schemas.microsoft.com/office/drawing/2014/main" xmlns="" id="{3707C69D-7BB4-24AC-D474-C2645C6B5176}"/>
              </a:ext>
            </a:extLst>
          </p:cNvPr>
          <p:cNvGraphicFramePr>
            <a:graphicFrameLocks/>
          </p:cNvGraphicFramePr>
          <p:nvPr>
            <p:extLst>
              <p:ext uri="{D42A27DB-BD31-4B8C-83A1-F6EECF244321}">
                <p14:modId xmlns:p14="http://schemas.microsoft.com/office/powerpoint/2010/main" val="1522321069"/>
              </p:ext>
            </p:extLst>
          </p:nvPr>
        </p:nvGraphicFramePr>
        <p:xfrm>
          <a:off x="622879" y="1637110"/>
          <a:ext cx="5472130" cy="227334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a:extLst>
              <a:ext uri="{FF2B5EF4-FFF2-40B4-BE49-F238E27FC236}">
                <a16:creationId xmlns:a16="http://schemas.microsoft.com/office/drawing/2014/main" xmlns="" id="{B9B04D75-833B-88CB-E9D1-4CD333F871EA}"/>
              </a:ext>
            </a:extLst>
          </p:cNvPr>
          <p:cNvGraphicFramePr>
            <a:graphicFrameLocks/>
          </p:cNvGraphicFramePr>
          <p:nvPr>
            <p:extLst>
              <p:ext uri="{D42A27DB-BD31-4B8C-83A1-F6EECF244321}">
                <p14:modId xmlns:p14="http://schemas.microsoft.com/office/powerpoint/2010/main" val="2230699719"/>
              </p:ext>
            </p:extLst>
          </p:nvPr>
        </p:nvGraphicFramePr>
        <p:xfrm>
          <a:off x="6160654" y="1644980"/>
          <a:ext cx="5407292" cy="226547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 name="Chart 2">
            <a:extLst>
              <a:ext uri="{FF2B5EF4-FFF2-40B4-BE49-F238E27FC236}">
                <a16:creationId xmlns:a16="http://schemas.microsoft.com/office/drawing/2014/main" xmlns="" id="{C6089E25-642A-9A62-2B19-DE233AD7242E}"/>
              </a:ext>
            </a:extLst>
          </p:cNvPr>
          <p:cNvGraphicFramePr>
            <a:graphicFrameLocks/>
          </p:cNvGraphicFramePr>
          <p:nvPr>
            <p:extLst>
              <p:ext uri="{D42A27DB-BD31-4B8C-83A1-F6EECF244321}">
                <p14:modId xmlns:p14="http://schemas.microsoft.com/office/powerpoint/2010/main" val="3897947440"/>
              </p:ext>
            </p:extLst>
          </p:nvPr>
        </p:nvGraphicFramePr>
        <p:xfrm>
          <a:off x="622880" y="4320571"/>
          <a:ext cx="5472130" cy="2300294"/>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5956877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xmlns="" id="{6D5C8599-325D-4895-9F45-6D9646F50698}"/>
              </a:ext>
            </a:extLst>
          </p:cNvPr>
          <p:cNvPicPr>
            <a:picLocks noChangeAspect="1"/>
          </p:cNvPicPr>
          <p:nvPr/>
        </p:nvPicPr>
        <p:blipFill>
          <a:blip r:embed="rId3"/>
          <a:stretch>
            <a:fillRect/>
          </a:stretch>
        </p:blipFill>
        <p:spPr>
          <a:xfrm>
            <a:off x="9466444" y="163313"/>
            <a:ext cx="2725556" cy="1295742"/>
          </a:xfrm>
          <a:prstGeom prst="rect">
            <a:avLst/>
          </a:prstGeom>
        </p:spPr>
      </p:pic>
      <p:sp>
        <p:nvSpPr>
          <p:cNvPr id="2" name="Title 1">
            <a:extLst>
              <a:ext uri="{FF2B5EF4-FFF2-40B4-BE49-F238E27FC236}">
                <a16:creationId xmlns:a16="http://schemas.microsoft.com/office/drawing/2014/main" xmlns="" id="{A7F3151B-0432-44FF-85B1-2A47C8D4D57F}"/>
              </a:ext>
            </a:extLst>
          </p:cNvPr>
          <p:cNvSpPr>
            <a:spLocks noGrp="1"/>
          </p:cNvSpPr>
          <p:nvPr>
            <p:ph type="title"/>
          </p:nvPr>
        </p:nvSpPr>
        <p:spPr>
          <a:xfrm>
            <a:off x="-182" y="343166"/>
            <a:ext cx="10944262" cy="895415"/>
          </a:xfrm>
        </p:spPr>
        <p:txBody>
          <a:bodyPr>
            <a:normAutofit/>
          </a:bodyPr>
          <a:lstStyle/>
          <a:p>
            <a:pPr algn="ctr"/>
            <a:r>
              <a:rPr lang="en-US" sz="3600" dirty="0">
                <a:solidFill>
                  <a:schemeClr val="accent2">
                    <a:lumMod val="50000"/>
                  </a:schemeClr>
                </a:solidFill>
                <a:latin typeface="+mn-lt"/>
                <a:ea typeface="Tahoma" panose="020B0604030504040204" pitchFamily="34" charset="0"/>
                <a:cs typeface="Tahoma" panose="020B0604030504040204" pitchFamily="34" charset="0"/>
              </a:rPr>
              <a:t>Company Performance– Quarter on Quarter</a:t>
            </a:r>
            <a:endParaRPr lang="en-US" sz="3600" dirty="0"/>
          </a:p>
        </p:txBody>
      </p:sp>
      <p:cxnSp>
        <p:nvCxnSpPr>
          <p:cNvPr id="6" name="Straight Connector 5">
            <a:extLst>
              <a:ext uri="{FF2B5EF4-FFF2-40B4-BE49-F238E27FC236}">
                <a16:creationId xmlns:a16="http://schemas.microsoft.com/office/drawing/2014/main" xmlns="" id="{2585D5C6-16E5-42CD-A689-2424C0556887}"/>
              </a:ext>
            </a:extLst>
          </p:cNvPr>
          <p:cNvCxnSpPr/>
          <p:nvPr/>
        </p:nvCxnSpPr>
        <p:spPr>
          <a:xfrm>
            <a:off x="0" y="1261040"/>
            <a:ext cx="12192000" cy="0"/>
          </a:xfrm>
          <a:prstGeom prst="line">
            <a:avLst/>
          </a:prstGeom>
          <a:ln w="12700"/>
        </p:spPr>
        <p:style>
          <a:lnRef idx="1">
            <a:schemeClr val="dk1"/>
          </a:lnRef>
          <a:fillRef idx="0">
            <a:schemeClr val="dk1"/>
          </a:fillRef>
          <a:effectRef idx="0">
            <a:schemeClr val="dk1"/>
          </a:effectRef>
          <a:fontRef idx="minor">
            <a:schemeClr val="tx1"/>
          </a:fontRef>
        </p:style>
      </p:cxnSp>
      <p:sp>
        <p:nvSpPr>
          <p:cNvPr id="19" name="Rectangle 18">
            <a:extLst>
              <a:ext uri="{FF2B5EF4-FFF2-40B4-BE49-F238E27FC236}">
                <a16:creationId xmlns:a16="http://schemas.microsoft.com/office/drawing/2014/main" xmlns="" id="{CB583200-7A22-4427-AAA2-08DBC9B248D5}"/>
              </a:ext>
            </a:extLst>
          </p:cNvPr>
          <p:cNvSpPr/>
          <p:nvPr/>
        </p:nvSpPr>
        <p:spPr>
          <a:xfrm>
            <a:off x="-182" y="6728604"/>
            <a:ext cx="12192000" cy="129395"/>
          </a:xfrm>
          <a:prstGeom prst="rect">
            <a:avLst/>
          </a:prstGeom>
          <a:solidFill>
            <a:srgbClr val="A81A1A"/>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xmlns="" id="{26FA02E7-FC4C-4E2E-B3F9-32E9BAF9E17B}"/>
              </a:ext>
            </a:extLst>
          </p:cNvPr>
          <p:cNvSpPr/>
          <p:nvPr/>
        </p:nvSpPr>
        <p:spPr>
          <a:xfrm>
            <a:off x="-182" y="6671982"/>
            <a:ext cx="12192000" cy="60486"/>
          </a:xfrm>
          <a:prstGeom prst="rect">
            <a:avLst/>
          </a:prstGeom>
          <a:solidFill>
            <a:srgbClr val="917A2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xmlns="" id="{D5D0AADA-76EF-4925-8FC9-C49FED31E836}"/>
              </a:ext>
            </a:extLst>
          </p:cNvPr>
          <p:cNvSpPr/>
          <p:nvPr/>
        </p:nvSpPr>
        <p:spPr>
          <a:xfrm>
            <a:off x="0" y="-10999"/>
            <a:ext cx="12192000" cy="129395"/>
          </a:xfrm>
          <a:prstGeom prst="rect">
            <a:avLst/>
          </a:prstGeom>
          <a:solidFill>
            <a:srgbClr val="A81A1A"/>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xmlns="" id="{971AC4F0-42FF-454F-A273-431A8E369040}"/>
              </a:ext>
            </a:extLst>
          </p:cNvPr>
          <p:cNvSpPr/>
          <p:nvPr/>
        </p:nvSpPr>
        <p:spPr>
          <a:xfrm>
            <a:off x="-182" y="114109"/>
            <a:ext cx="12192000" cy="60486"/>
          </a:xfrm>
          <a:prstGeom prst="rect">
            <a:avLst/>
          </a:prstGeom>
          <a:solidFill>
            <a:srgbClr val="917A2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xmlns="" id="{4C12B17F-0043-6BD7-0CC5-23274BBE7D3F}"/>
              </a:ext>
            </a:extLst>
          </p:cNvPr>
          <p:cNvSpPr/>
          <p:nvPr/>
        </p:nvSpPr>
        <p:spPr>
          <a:xfrm>
            <a:off x="8467725" y="1314670"/>
            <a:ext cx="3488146" cy="40201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Performance Overview</a:t>
            </a:r>
          </a:p>
        </p:txBody>
      </p:sp>
      <p:sp>
        <p:nvSpPr>
          <p:cNvPr id="9" name="Rectangle 8">
            <a:extLst>
              <a:ext uri="{FF2B5EF4-FFF2-40B4-BE49-F238E27FC236}">
                <a16:creationId xmlns:a16="http://schemas.microsoft.com/office/drawing/2014/main" xmlns="" id="{427404E3-14E3-3CD4-7B9C-8D46AE89DA94}"/>
              </a:ext>
            </a:extLst>
          </p:cNvPr>
          <p:cNvSpPr/>
          <p:nvPr/>
        </p:nvSpPr>
        <p:spPr>
          <a:xfrm>
            <a:off x="8477250" y="1769090"/>
            <a:ext cx="3470226" cy="4047967"/>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1450" indent="-171450" algn="just">
              <a:buFont typeface="Arial" panose="020B0604020202020204" pitchFamily="34" charset="0"/>
              <a:buChar char="•"/>
            </a:pPr>
            <a:r>
              <a:rPr lang="en-GB" sz="1200" dirty="0">
                <a:solidFill>
                  <a:schemeClr val="tx1"/>
                </a:solidFill>
              </a:rPr>
              <a:t>Company performance has improved on quarter to quarter basis.</a:t>
            </a:r>
          </a:p>
          <a:p>
            <a:pPr marL="171450" indent="-171450" algn="just">
              <a:buFont typeface="Arial" panose="020B0604020202020204" pitchFamily="34" charset="0"/>
              <a:buChar char="•"/>
            </a:pPr>
            <a:r>
              <a:rPr lang="en-GB" sz="1200" dirty="0">
                <a:solidFill>
                  <a:schemeClr val="tx1"/>
                </a:solidFill>
              </a:rPr>
              <a:t>Company </a:t>
            </a:r>
            <a:r>
              <a:rPr lang="en-US" sz="1200" b="0" i="0" u="none" strike="noStrike" baseline="0" dirty="0">
                <a:solidFill>
                  <a:srgbClr val="000000"/>
                </a:solidFill>
                <a:latin typeface="Calibri" panose="020F0502020204030204" pitchFamily="34" charset="0"/>
              </a:rPr>
              <a:t>has sold its 5% stake in Al Maha Ceramics during last quarter and recorded a realised gain of OMR 493k. At the existing shareholding of 18.74%, our Board believes that AAI is still having significant influence on the company hence the investment continues to be classified as an Associate. </a:t>
            </a:r>
            <a:endParaRPr lang="en-GB" sz="1200" dirty="0">
              <a:solidFill>
                <a:schemeClr val="tx1"/>
              </a:solidFill>
            </a:endParaRPr>
          </a:p>
        </p:txBody>
      </p:sp>
      <p:sp>
        <p:nvSpPr>
          <p:cNvPr id="4" name="Slide Number Placeholder 3">
            <a:extLst>
              <a:ext uri="{FF2B5EF4-FFF2-40B4-BE49-F238E27FC236}">
                <a16:creationId xmlns:a16="http://schemas.microsoft.com/office/drawing/2014/main" xmlns="" id="{1CC1EC84-D061-3067-C8F7-C5688E9F26E7}"/>
              </a:ext>
            </a:extLst>
          </p:cNvPr>
          <p:cNvSpPr>
            <a:spLocks noGrp="1"/>
          </p:cNvSpPr>
          <p:nvPr>
            <p:ph type="sldNum" sz="quarter" idx="12"/>
          </p:nvPr>
        </p:nvSpPr>
        <p:spPr/>
        <p:txBody>
          <a:bodyPr/>
          <a:lstStyle/>
          <a:p>
            <a:fld id="{70EC9206-40C2-4988-907B-F68DF1318569}" type="slidenum">
              <a:rPr lang="en-US" smtClean="0"/>
              <a:pPr/>
              <a:t>5</a:t>
            </a:fld>
            <a:endParaRPr lang="en-US" dirty="0"/>
          </a:p>
        </p:txBody>
      </p:sp>
      <p:graphicFrame>
        <p:nvGraphicFramePr>
          <p:cNvPr id="3" name="Table 2">
            <a:extLst>
              <a:ext uri="{FF2B5EF4-FFF2-40B4-BE49-F238E27FC236}">
                <a16:creationId xmlns:a16="http://schemas.microsoft.com/office/drawing/2014/main" xmlns="" id="{1CAE42A1-0586-4854-54EF-539B745EF6D7}"/>
              </a:ext>
            </a:extLst>
          </p:cNvPr>
          <p:cNvGraphicFramePr>
            <a:graphicFrameLocks noGrp="1"/>
          </p:cNvGraphicFramePr>
          <p:nvPr>
            <p:extLst>
              <p:ext uri="{D42A27DB-BD31-4B8C-83A1-F6EECF244321}">
                <p14:modId xmlns:p14="http://schemas.microsoft.com/office/powerpoint/2010/main" val="2202091711"/>
              </p:ext>
            </p:extLst>
          </p:nvPr>
        </p:nvGraphicFramePr>
        <p:xfrm>
          <a:off x="452487" y="1314671"/>
          <a:ext cx="7939039" cy="5166204"/>
        </p:xfrm>
        <a:graphic>
          <a:graphicData uri="http://schemas.openxmlformats.org/drawingml/2006/table">
            <a:tbl>
              <a:tblPr firstRow="1" bandRow="1">
                <a:tableStyleId>{F5AB1C69-6EDB-4FF4-983F-18BD219EF322}</a:tableStyleId>
              </a:tblPr>
              <a:tblGrid>
                <a:gridCol w="2666359">
                  <a:extLst>
                    <a:ext uri="{9D8B030D-6E8A-4147-A177-3AD203B41FA5}">
                      <a16:colId xmlns:a16="http://schemas.microsoft.com/office/drawing/2014/main" xmlns="" val="2545465002"/>
                    </a:ext>
                  </a:extLst>
                </a:gridCol>
                <a:gridCol w="768564">
                  <a:extLst>
                    <a:ext uri="{9D8B030D-6E8A-4147-A177-3AD203B41FA5}">
                      <a16:colId xmlns:a16="http://schemas.microsoft.com/office/drawing/2014/main" xmlns="" val="98013672"/>
                    </a:ext>
                  </a:extLst>
                </a:gridCol>
                <a:gridCol w="834194">
                  <a:extLst>
                    <a:ext uri="{9D8B030D-6E8A-4147-A177-3AD203B41FA5}">
                      <a16:colId xmlns:a16="http://schemas.microsoft.com/office/drawing/2014/main" xmlns="" val="1883393316"/>
                    </a:ext>
                  </a:extLst>
                </a:gridCol>
                <a:gridCol w="785125">
                  <a:extLst>
                    <a:ext uri="{9D8B030D-6E8A-4147-A177-3AD203B41FA5}">
                      <a16:colId xmlns:a16="http://schemas.microsoft.com/office/drawing/2014/main" xmlns="" val="1213486098"/>
                    </a:ext>
                  </a:extLst>
                </a:gridCol>
                <a:gridCol w="786629">
                  <a:extLst>
                    <a:ext uri="{9D8B030D-6E8A-4147-A177-3AD203B41FA5}">
                      <a16:colId xmlns:a16="http://schemas.microsoft.com/office/drawing/2014/main" xmlns="" val="1360796881"/>
                    </a:ext>
                  </a:extLst>
                </a:gridCol>
                <a:gridCol w="677302">
                  <a:extLst>
                    <a:ext uri="{9D8B030D-6E8A-4147-A177-3AD203B41FA5}">
                      <a16:colId xmlns:a16="http://schemas.microsoft.com/office/drawing/2014/main" xmlns="" val="4012561140"/>
                    </a:ext>
                  </a:extLst>
                </a:gridCol>
                <a:gridCol w="755398">
                  <a:extLst>
                    <a:ext uri="{9D8B030D-6E8A-4147-A177-3AD203B41FA5}">
                      <a16:colId xmlns:a16="http://schemas.microsoft.com/office/drawing/2014/main" xmlns="" val="2694828911"/>
                    </a:ext>
                  </a:extLst>
                </a:gridCol>
                <a:gridCol w="665468">
                  <a:extLst>
                    <a:ext uri="{9D8B030D-6E8A-4147-A177-3AD203B41FA5}">
                      <a16:colId xmlns:a16="http://schemas.microsoft.com/office/drawing/2014/main" xmlns="" val="2375778804"/>
                    </a:ext>
                  </a:extLst>
                </a:gridCol>
              </a:tblGrid>
              <a:tr h="275810">
                <a:tc>
                  <a:txBody>
                    <a:bodyPr/>
                    <a:lstStyle/>
                    <a:p>
                      <a:pPr marL="0" marR="0">
                        <a:lnSpc>
                          <a:spcPct val="107000"/>
                        </a:lnSpc>
                        <a:spcBef>
                          <a:spcPts val="0"/>
                        </a:spcBef>
                        <a:spcAft>
                          <a:spcPts val="0"/>
                        </a:spcAft>
                      </a:pPr>
                      <a:r>
                        <a:rPr lang="en-US" sz="1250" b="1" kern="100" dirty="0">
                          <a:solidFill>
                            <a:schemeClr val="bg1"/>
                          </a:solidFill>
                          <a:effectLst/>
                        </a:rPr>
                        <a:t>OMR 000’</a:t>
                      </a:r>
                      <a:endParaRPr lang="en-US" sz="1250" b="1" kern="100" dirty="0">
                        <a:solidFill>
                          <a:schemeClr val="bg1"/>
                        </a:solidFill>
                        <a:effectLst/>
                        <a:latin typeface="+mn-lt"/>
                        <a:ea typeface="Calibri" panose="020F0502020204030204" pitchFamily="34" charset="0"/>
                        <a:cs typeface="Arial" panose="020B0604020202020204" pitchFamily="34" charset="0"/>
                      </a:endParaRPr>
                    </a:p>
                  </a:txBody>
                  <a:tcPr marL="3349" marR="3349" marT="3349" marB="0">
                    <a:solidFill>
                      <a:schemeClr val="tx2"/>
                    </a:solidFill>
                  </a:tcPr>
                </a:tc>
                <a:tc>
                  <a:txBody>
                    <a:bodyPr/>
                    <a:lstStyle/>
                    <a:p>
                      <a:pPr marL="0" marR="0" algn="ctr">
                        <a:lnSpc>
                          <a:spcPct val="107000"/>
                        </a:lnSpc>
                        <a:spcBef>
                          <a:spcPts val="0"/>
                        </a:spcBef>
                        <a:spcAft>
                          <a:spcPts val="0"/>
                        </a:spcAft>
                      </a:pPr>
                      <a:r>
                        <a:rPr lang="en-US" sz="1250" b="1" kern="100" dirty="0">
                          <a:solidFill>
                            <a:schemeClr val="bg1"/>
                          </a:solidFill>
                          <a:effectLst/>
                        </a:rPr>
                        <a:t>30-Jun-22</a:t>
                      </a:r>
                      <a:endParaRPr lang="en-US" sz="1250" b="1" kern="100" dirty="0">
                        <a:solidFill>
                          <a:schemeClr val="bg1"/>
                        </a:solidFill>
                        <a:effectLst/>
                        <a:latin typeface="+mn-lt"/>
                        <a:ea typeface="Calibri" panose="020F0502020204030204" pitchFamily="34" charset="0"/>
                        <a:cs typeface="Arial" panose="020B0604020202020204" pitchFamily="34" charset="0"/>
                      </a:endParaRPr>
                    </a:p>
                  </a:txBody>
                  <a:tcPr marL="3349" marR="3349" marT="3349" marB="0">
                    <a:solidFill>
                      <a:schemeClr val="tx2"/>
                    </a:solidFill>
                  </a:tcPr>
                </a:tc>
                <a:tc>
                  <a:txBody>
                    <a:bodyPr/>
                    <a:lstStyle/>
                    <a:p>
                      <a:pPr marL="0" marR="0" algn="ctr">
                        <a:lnSpc>
                          <a:spcPct val="107000"/>
                        </a:lnSpc>
                        <a:spcBef>
                          <a:spcPts val="0"/>
                        </a:spcBef>
                        <a:spcAft>
                          <a:spcPts val="0"/>
                        </a:spcAft>
                      </a:pPr>
                      <a:r>
                        <a:rPr lang="en-US" sz="1250" b="1" kern="100" dirty="0">
                          <a:solidFill>
                            <a:schemeClr val="bg1"/>
                          </a:solidFill>
                          <a:effectLst/>
                        </a:rPr>
                        <a:t>30-Sep-22</a:t>
                      </a:r>
                      <a:endParaRPr lang="en-US" sz="1250" b="1" kern="100" dirty="0">
                        <a:solidFill>
                          <a:schemeClr val="bg1"/>
                        </a:solidFill>
                        <a:effectLst/>
                        <a:latin typeface="+mn-lt"/>
                        <a:ea typeface="Calibri" panose="020F0502020204030204" pitchFamily="34" charset="0"/>
                        <a:cs typeface="Arial" panose="020B0604020202020204" pitchFamily="34" charset="0"/>
                      </a:endParaRPr>
                    </a:p>
                  </a:txBody>
                  <a:tcPr marL="3349" marR="3349" marT="3349" marB="0">
                    <a:solidFill>
                      <a:schemeClr val="tx2"/>
                    </a:solidFill>
                  </a:tcPr>
                </a:tc>
                <a:tc>
                  <a:txBody>
                    <a:bodyPr/>
                    <a:lstStyle/>
                    <a:p>
                      <a:pPr marL="0" marR="0" algn="ctr">
                        <a:lnSpc>
                          <a:spcPct val="107000"/>
                        </a:lnSpc>
                        <a:spcBef>
                          <a:spcPts val="0"/>
                        </a:spcBef>
                        <a:spcAft>
                          <a:spcPts val="0"/>
                        </a:spcAft>
                      </a:pPr>
                      <a:r>
                        <a:rPr lang="en-US" sz="1250" b="1" kern="100" dirty="0">
                          <a:solidFill>
                            <a:schemeClr val="bg1"/>
                          </a:solidFill>
                          <a:effectLst/>
                        </a:rPr>
                        <a:t>31-Dec-22</a:t>
                      </a:r>
                      <a:endParaRPr lang="en-US" sz="1250" b="1" kern="100" dirty="0">
                        <a:solidFill>
                          <a:schemeClr val="bg1"/>
                        </a:solidFill>
                        <a:effectLst/>
                        <a:latin typeface="+mn-lt"/>
                        <a:ea typeface="Calibri" panose="020F0502020204030204" pitchFamily="34" charset="0"/>
                        <a:cs typeface="Arial" panose="020B0604020202020204" pitchFamily="34" charset="0"/>
                      </a:endParaRPr>
                    </a:p>
                  </a:txBody>
                  <a:tcPr marL="3349" marR="3349" marT="3349" marB="0">
                    <a:solidFill>
                      <a:schemeClr val="tx2"/>
                    </a:solidFill>
                  </a:tcPr>
                </a:tc>
                <a:tc>
                  <a:txBody>
                    <a:bodyPr/>
                    <a:lstStyle/>
                    <a:p>
                      <a:pPr marL="0" marR="0" algn="ctr">
                        <a:lnSpc>
                          <a:spcPct val="107000"/>
                        </a:lnSpc>
                        <a:spcBef>
                          <a:spcPts val="0"/>
                        </a:spcBef>
                        <a:spcAft>
                          <a:spcPts val="0"/>
                        </a:spcAft>
                      </a:pPr>
                      <a:r>
                        <a:rPr lang="en-US" sz="1250" b="1" kern="100" dirty="0">
                          <a:solidFill>
                            <a:schemeClr val="bg1"/>
                          </a:solidFill>
                          <a:effectLst/>
                        </a:rPr>
                        <a:t>31-Mar-23</a:t>
                      </a:r>
                      <a:endParaRPr lang="en-US" sz="1250" b="1" kern="100" dirty="0">
                        <a:solidFill>
                          <a:schemeClr val="bg1"/>
                        </a:solidFill>
                        <a:effectLst/>
                        <a:latin typeface="+mn-lt"/>
                        <a:ea typeface="Calibri" panose="020F0502020204030204" pitchFamily="34" charset="0"/>
                        <a:cs typeface="Arial" panose="020B0604020202020204" pitchFamily="34" charset="0"/>
                      </a:endParaRPr>
                    </a:p>
                  </a:txBody>
                  <a:tcPr marL="3349" marR="3349" marT="3349" marB="0">
                    <a:solidFill>
                      <a:schemeClr val="tx2"/>
                    </a:solidFill>
                  </a:tcPr>
                </a:tc>
                <a:tc>
                  <a:txBody>
                    <a:bodyPr/>
                    <a:lstStyle/>
                    <a:p>
                      <a:pPr marL="0" marR="0" algn="ctr">
                        <a:lnSpc>
                          <a:spcPct val="107000"/>
                        </a:lnSpc>
                        <a:spcBef>
                          <a:spcPts val="0"/>
                        </a:spcBef>
                        <a:spcAft>
                          <a:spcPts val="0"/>
                        </a:spcAft>
                      </a:pPr>
                      <a:r>
                        <a:rPr lang="en-US" sz="1250" b="1" kern="100" dirty="0">
                          <a:solidFill>
                            <a:schemeClr val="tx1"/>
                          </a:solidFill>
                          <a:effectLst/>
                        </a:rPr>
                        <a:t>YTD Mar’23</a:t>
                      </a:r>
                      <a:endParaRPr lang="en-US" sz="1250" b="1" kern="100" dirty="0">
                        <a:solidFill>
                          <a:schemeClr val="tx1"/>
                        </a:solidFill>
                        <a:effectLst/>
                        <a:latin typeface="+mn-lt"/>
                        <a:ea typeface="Calibri" panose="020F0502020204030204" pitchFamily="34" charset="0"/>
                        <a:cs typeface="Arial" panose="020B0604020202020204" pitchFamily="34" charset="0"/>
                      </a:endParaRPr>
                    </a:p>
                  </a:txBody>
                  <a:tcPr marL="3349" marR="3349" marT="3349" marB="0">
                    <a:solidFill>
                      <a:schemeClr val="accent6">
                        <a:lumMod val="40000"/>
                        <a:lumOff val="60000"/>
                      </a:schemeClr>
                    </a:solidFill>
                  </a:tcPr>
                </a:tc>
                <a:tc>
                  <a:txBody>
                    <a:bodyPr/>
                    <a:lstStyle/>
                    <a:p>
                      <a:pPr marL="0" marR="0" algn="ctr">
                        <a:lnSpc>
                          <a:spcPct val="107000"/>
                        </a:lnSpc>
                        <a:spcBef>
                          <a:spcPts val="0"/>
                        </a:spcBef>
                        <a:spcAft>
                          <a:spcPts val="0"/>
                        </a:spcAft>
                      </a:pPr>
                      <a:r>
                        <a:rPr lang="en-US" sz="1250" b="1" kern="100" dirty="0">
                          <a:solidFill>
                            <a:schemeClr val="tx1"/>
                          </a:solidFill>
                          <a:effectLst/>
                        </a:rPr>
                        <a:t>YTD Mar’22</a:t>
                      </a:r>
                      <a:endParaRPr lang="en-US" sz="1250" b="1" kern="100" dirty="0">
                        <a:solidFill>
                          <a:schemeClr val="tx1"/>
                        </a:solidFill>
                        <a:effectLst/>
                        <a:latin typeface="+mn-lt"/>
                        <a:ea typeface="Calibri" panose="020F0502020204030204" pitchFamily="34" charset="0"/>
                        <a:cs typeface="Arial" panose="020B0604020202020204" pitchFamily="34" charset="0"/>
                      </a:endParaRPr>
                    </a:p>
                  </a:txBody>
                  <a:tcPr marL="3349" marR="3349" marT="3349" marB="0">
                    <a:solidFill>
                      <a:schemeClr val="accent6">
                        <a:lumMod val="40000"/>
                        <a:lumOff val="60000"/>
                      </a:schemeClr>
                    </a:solidFill>
                  </a:tcPr>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1250" b="1" kern="100" dirty="0">
                          <a:solidFill>
                            <a:schemeClr val="tx1"/>
                          </a:solidFill>
                          <a:effectLst/>
                        </a:rPr>
                        <a:t>%</a:t>
                      </a:r>
                      <a:endParaRPr lang="en-US" sz="1250" b="1" kern="100" dirty="0">
                        <a:solidFill>
                          <a:schemeClr val="tx1"/>
                        </a:solidFill>
                        <a:effectLst/>
                        <a:latin typeface="+mn-lt"/>
                        <a:ea typeface="Calibri" panose="020F0502020204030204" pitchFamily="34" charset="0"/>
                        <a:cs typeface="Arial" panose="020B0604020202020204" pitchFamily="34" charset="0"/>
                      </a:endParaRPr>
                    </a:p>
                    <a:p>
                      <a:pPr algn="ctr">
                        <a:lnSpc>
                          <a:spcPct val="107000"/>
                        </a:lnSpc>
                      </a:pPr>
                      <a:endParaRPr lang="en-US" sz="1250" b="1" kern="100" dirty="0">
                        <a:solidFill>
                          <a:schemeClr val="tx1"/>
                        </a:solidFill>
                        <a:effectLst/>
                        <a:latin typeface="+mn-lt"/>
                        <a:cs typeface="Arial" panose="020B0604020202020204" pitchFamily="34" charset="0"/>
                      </a:endParaRPr>
                    </a:p>
                  </a:txBody>
                  <a:tcPr marL="3349" marR="3349" marT="3349" marB="0">
                    <a:solidFill>
                      <a:schemeClr val="accent6">
                        <a:lumMod val="40000"/>
                        <a:lumOff val="60000"/>
                      </a:schemeClr>
                    </a:solidFill>
                  </a:tcPr>
                </a:tc>
                <a:extLst>
                  <a:ext uri="{0D108BD9-81ED-4DB2-BD59-A6C34878D82A}">
                    <a16:rowId xmlns:a16="http://schemas.microsoft.com/office/drawing/2014/main" xmlns="" val="3528456638"/>
                  </a:ext>
                </a:extLst>
              </a:tr>
              <a:tr h="135961">
                <a:tc>
                  <a:txBody>
                    <a:bodyPr/>
                    <a:lstStyle/>
                    <a:p>
                      <a:pPr marL="0" marR="0">
                        <a:lnSpc>
                          <a:spcPct val="107000"/>
                        </a:lnSpc>
                        <a:spcBef>
                          <a:spcPts val="0"/>
                        </a:spcBef>
                        <a:spcAft>
                          <a:spcPts val="0"/>
                        </a:spcAft>
                      </a:pPr>
                      <a:r>
                        <a:rPr lang="en-US" sz="1250" b="1" kern="100" dirty="0">
                          <a:solidFill>
                            <a:schemeClr val="bg1"/>
                          </a:solidFill>
                          <a:effectLst/>
                        </a:rPr>
                        <a:t>Particulars</a:t>
                      </a:r>
                      <a:endParaRPr lang="en-US" sz="1250" b="1" kern="100" dirty="0">
                        <a:solidFill>
                          <a:schemeClr val="bg1"/>
                        </a:solidFill>
                        <a:effectLst/>
                        <a:latin typeface="+mn-lt"/>
                        <a:ea typeface="Calibri" panose="020F0502020204030204" pitchFamily="34" charset="0"/>
                        <a:cs typeface="Arial" panose="020B0604020202020204" pitchFamily="34" charset="0"/>
                      </a:endParaRPr>
                    </a:p>
                  </a:txBody>
                  <a:tcPr marL="3349" marR="3349" marT="3349" marB="0">
                    <a:solidFill>
                      <a:schemeClr val="tx2"/>
                    </a:solidFill>
                  </a:tcPr>
                </a:tc>
                <a:tc>
                  <a:txBody>
                    <a:bodyPr/>
                    <a:lstStyle/>
                    <a:p>
                      <a:pPr marL="0" marR="0" algn="ctr">
                        <a:lnSpc>
                          <a:spcPct val="107000"/>
                        </a:lnSpc>
                        <a:spcBef>
                          <a:spcPts val="0"/>
                        </a:spcBef>
                        <a:spcAft>
                          <a:spcPts val="0"/>
                        </a:spcAft>
                      </a:pPr>
                      <a:r>
                        <a:rPr lang="en-US" sz="1250" b="1" kern="100" dirty="0">
                          <a:solidFill>
                            <a:schemeClr val="bg1"/>
                          </a:solidFill>
                          <a:effectLst/>
                        </a:rPr>
                        <a:t>Q1 (3M)</a:t>
                      </a:r>
                      <a:endParaRPr lang="en-US" sz="1250" b="1" kern="100" dirty="0">
                        <a:solidFill>
                          <a:schemeClr val="bg1"/>
                        </a:solidFill>
                        <a:effectLst/>
                        <a:latin typeface="+mn-lt"/>
                        <a:ea typeface="Calibri" panose="020F0502020204030204" pitchFamily="34" charset="0"/>
                        <a:cs typeface="Arial" panose="020B0604020202020204" pitchFamily="34" charset="0"/>
                      </a:endParaRPr>
                    </a:p>
                  </a:txBody>
                  <a:tcPr marL="3349" marR="3349" marT="3349" marB="0">
                    <a:solidFill>
                      <a:schemeClr val="tx2"/>
                    </a:solidFill>
                  </a:tcPr>
                </a:tc>
                <a:tc>
                  <a:txBody>
                    <a:bodyPr/>
                    <a:lstStyle/>
                    <a:p>
                      <a:pPr marL="0" marR="0" algn="ctr">
                        <a:lnSpc>
                          <a:spcPct val="107000"/>
                        </a:lnSpc>
                        <a:spcBef>
                          <a:spcPts val="0"/>
                        </a:spcBef>
                        <a:spcAft>
                          <a:spcPts val="0"/>
                        </a:spcAft>
                      </a:pPr>
                      <a:r>
                        <a:rPr lang="en-US" sz="1250" b="1" kern="100" dirty="0">
                          <a:solidFill>
                            <a:schemeClr val="bg1"/>
                          </a:solidFill>
                          <a:effectLst/>
                        </a:rPr>
                        <a:t>Q2 (3M)</a:t>
                      </a:r>
                      <a:endParaRPr lang="en-US" sz="1250" b="1" kern="100" dirty="0">
                        <a:solidFill>
                          <a:schemeClr val="bg1"/>
                        </a:solidFill>
                        <a:effectLst/>
                        <a:latin typeface="+mn-lt"/>
                        <a:ea typeface="Calibri" panose="020F0502020204030204" pitchFamily="34" charset="0"/>
                        <a:cs typeface="Arial" panose="020B0604020202020204" pitchFamily="34" charset="0"/>
                      </a:endParaRPr>
                    </a:p>
                  </a:txBody>
                  <a:tcPr marL="3349" marR="3349" marT="3349" marB="0">
                    <a:solidFill>
                      <a:schemeClr val="tx2"/>
                    </a:solidFill>
                  </a:tcPr>
                </a:tc>
                <a:tc>
                  <a:txBody>
                    <a:bodyPr/>
                    <a:lstStyle/>
                    <a:p>
                      <a:pPr marL="0" marR="0" algn="ctr">
                        <a:lnSpc>
                          <a:spcPct val="107000"/>
                        </a:lnSpc>
                        <a:spcBef>
                          <a:spcPts val="0"/>
                        </a:spcBef>
                        <a:spcAft>
                          <a:spcPts val="0"/>
                        </a:spcAft>
                      </a:pPr>
                      <a:r>
                        <a:rPr lang="en-US" sz="1250" b="1" kern="100">
                          <a:solidFill>
                            <a:schemeClr val="bg1"/>
                          </a:solidFill>
                          <a:effectLst/>
                        </a:rPr>
                        <a:t>Q3 (3M)</a:t>
                      </a:r>
                      <a:endParaRPr lang="en-US" sz="1250" b="1" kern="100">
                        <a:solidFill>
                          <a:schemeClr val="bg1"/>
                        </a:solidFill>
                        <a:effectLst/>
                        <a:latin typeface="+mn-lt"/>
                        <a:ea typeface="Calibri" panose="020F0502020204030204" pitchFamily="34" charset="0"/>
                        <a:cs typeface="Arial" panose="020B0604020202020204" pitchFamily="34" charset="0"/>
                      </a:endParaRPr>
                    </a:p>
                  </a:txBody>
                  <a:tcPr marL="3349" marR="3349" marT="3349" marB="0">
                    <a:solidFill>
                      <a:schemeClr val="tx2"/>
                    </a:solidFill>
                  </a:tcPr>
                </a:tc>
                <a:tc>
                  <a:txBody>
                    <a:bodyPr/>
                    <a:lstStyle/>
                    <a:p>
                      <a:pPr marL="0" marR="0" algn="ctr">
                        <a:lnSpc>
                          <a:spcPct val="107000"/>
                        </a:lnSpc>
                        <a:spcBef>
                          <a:spcPts val="0"/>
                        </a:spcBef>
                        <a:spcAft>
                          <a:spcPts val="0"/>
                        </a:spcAft>
                      </a:pPr>
                      <a:r>
                        <a:rPr lang="en-US" sz="1250" b="1" kern="100">
                          <a:solidFill>
                            <a:schemeClr val="bg1"/>
                          </a:solidFill>
                          <a:effectLst/>
                        </a:rPr>
                        <a:t>Q4 (3M)</a:t>
                      </a:r>
                      <a:endParaRPr lang="en-US" sz="1250" b="1" kern="100">
                        <a:solidFill>
                          <a:schemeClr val="bg1"/>
                        </a:solidFill>
                        <a:effectLst/>
                        <a:latin typeface="+mn-lt"/>
                        <a:ea typeface="Calibri" panose="020F0502020204030204" pitchFamily="34" charset="0"/>
                        <a:cs typeface="Arial" panose="020B0604020202020204" pitchFamily="34" charset="0"/>
                      </a:endParaRPr>
                    </a:p>
                  </a:txBody>
                  <a:tcPr marL="3349" marR="3349" marT="3349" marB="0">
                    <a:solidFill>
                      <a:schemeClr val="tx2"/>
                    </a:solidFill>
                  </a:tcPr>
                </a:tc>
                <a:tc>
                  <a:txBody>
                    <a:bodyPr/>
                    <a:lstStyle/>
                    <a:p>
                      <a:pPr marL="0" marR="0" algn="ctr">
                        <a:lnSpc>
                          <a:spcPct val="107000"/>
                        </a:lnSpc>
                        <a:spcBef>
                          <a:spcPts val="0"/>
                        </a:spcBef>
                        <a:spcAft>
                          <a:spcPts val="0"/>
                        </a:spcAft>
                      </a:pPr>
                      <a:r>
                        <a:rPr lang="en-US" sz="1250" b="1" kern="100">
                          <a:solidFill>
                            <a:schemeClr val="tx1"/>
                          </a:solidFill>
                          <a:effectLst/>
                        </a:rPr>
                        <a:t>12M</a:t>
                      </a:r>
                      <a:endParaRPr lang="en-US" sz="1250" b="1" kern="100">
                        <a:solidFill>
                          <a:schemeClr val="tx1"/>
                        </a:solidFill>
                        <a:effectLst/>
                        <a:latin typeface="+mn-lt"/>
                        <a:ea typeface="Calibri" panose="020F0502020204030204" pitchFamily="34" charset="0"/>
                        <a:cs typeface="Arial" panose="020B0604020202020204" pitchFamily="34" charset="0"/>
                      </a:endParaRPr>
                    </a:p>
                  </a:txBody>
                  <a:tcPr marL="3349" marR="3349" marT="3349" marB="0">
                    <a:solidFill>
                      <a:schemeClr val="accent6">
                        <a:lumMod val="40000"/>
                        <a:lumOff val="60000"/>
                      </a:schemeClr>
                    </a:solidFill>
                  </a:tcPr>
                </a:tc>
                <a:tc>
                  <a:txBody>
                    <a:bodyPr/>
                    <a:lstStyle/>
                    <a:p>
                      <a:pPr marL="0" marR="0" algn="ctr">
                        <a:lnSpc>
                          <a:spcPct val="107000"/>
                        </a:lnSpc>
                        <a:spcBef>
                          <a:spcPts val="0"/>
                        </a:spcBef>
                        <a:spcAft>
                          <a:spcPts val="0"/>
                        </a:spcAft>
                      </a:pPr>
                      <a:r>
                        <a:rPr lang="en-US" sz="1250" b="1" kern="100" dirty="0">
                          <a:solidFill>
                            <a:schemeClr val="tx1"/>
                          </a:solidFill>
                          <a:effectLst/>
                        </a:rPr>
                        <a:t>12M</a:t>
                      </a:r>
                      <a:endParaRPr lang="en-US" sz="1250" b="1" kern="100" dirty="0">
                        <a:solidFill>
                          <a:schemeClr val="tx1"/>
                        </a:solidFill>
                        <a:effectLst/>
                        <a:latin typeface="+mn-lt"/>
                        <a:ea typeface="Calibri" panose="020F0502020204030204" pitchFamily="34" charset="0"/>
                        <a:cs typeface="Arial" panose="020B0604020202020204" pitchFamily="34" charset="0"/>
                      </a:endParaRPr>
                    </a:p>
                  </a:txBody>
                  <a:tcPr marL="3349" marR="3349" marT="3349" marB="0">
                    <a:solidFill>
                      <a:schemeClr val="accent6">
                        <a:lumMod val="40000"/>
                        <a:lumOff val="60000"/>
                      </a:schemeClr>
                    </a:solidFill>
                  </a:tcPr>
                </a:tc>
                <a:tc>
                  <a:txBody>
                    <a:bodyPr/>
                    <a:lstStyle/>
                    <a:p>
                      <a:pPr marL="0" marR="0" algn="ctr">
                        <a:lnSpc>
                          <a:spcPct val="107000"/>
                        </a:lnSpc>
                        <a:spcBef>
                          <a:spcPts val="0"/>
                        </a:spcBef>
                        <a:spcAft>
                          <a:spcPts val="0"/>
                        </a:spcAft>
                      </a:pPr>
                      <a:endParaRPr lang="en-US" sz="1250" b="1" kern="100" dirty="0">
                        <a:solidFill>
                          <a:schemeClr val="tx1"/>
                        </a:solidFill>
                        <a:effectLst/>
                        <a:latin typeface="+mn-lt"/>
                        <a:ea typeface="Calibri" panose="020F0502020204030204" pitchFamily="34" charset="0"/>
                        <a:cs typeface="Arial" panose="020B0604020202020204" pitchFamily="34" charset="0"/>
                      </a:endParaRPr>
                    </a:p>
                  </a:txBody>
                  <a:tcPr marL="3349" marR="3349" marT="3349" marB="0">
                    <a:solidFill>
                      <a:schemeClr val="accent6">
                        <a:lumMod val="40000"/>
                        <a:lumOff val="60000"/>
                      </a:schemeClr>
                    </a:solidFill>
                  </a:tcPr>
                </a:tc>
                <a:extLst>
                  <a:ext uri="{0D108BD9-81ED-4DB2-BD59-A6C34878D82A}">
                    <a16:rowId xmlns:a16="http://schemas.microsoft.com/office/drawing/2014/main" xmlns="" val="2065892308"/>
                  </a:ext>
                </a:extLst>
              </a:tr>
              <a:tr h="137235">
                <a:tc>
                  <a:txBody>
                    <a:bodyPr/>
                    <a:lstStyle/>
                    <a:p>
                      <a:pPr marL="0" marR="0">
                        <a:lnSpc>
                          <a:spcPct val="107000"/>
                        </a:lnSpc>
                        <a:spcBef>
                          <a:spcPts val="0"/>
                        </a:spcBef>
                        <a:spcAft>
                          <a:spcPts val="0"/>
                        </a:spcAft>
                      </a:pPr>
                      <a:r>
                        <a:rPr lang="en-GB" sz="1250" kern="100" dirty="0">
                          <a:effectLst/>
                        </a:rPr>
                        <a:t>Share of profit from associates</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298</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257</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134</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747</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1,436</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solidFill>
                      <a:schemeClr val="accent6">
                        <a:lumMod val="40000"/>
                        <a:lumOff val="60000"/>
                      </a:schemeClr>
                    </a:solidFill>
                  </a:tcPr>
                </a:tc>
                <a:tc>
                  <a:txBody>
                    <a:bodyPr/>
                    <a:lstStyle/>
                    <a:p>
                      <a:pPr marL="0" marR="0" algn="r">
                        <a:lnSpc>
                          <a:spcPct val="107000"/>
                        </a:lnSpc>
                        <a:spcBef>
                          <a:spcPts val="0"/>
                        </a:spcBef>
                        <a:spcAft>
                          <a:spcPts val="0"/>
                        </a:spcAft>
                      </a:pPr>
                      <a:r>
                        <a:rPr lang="en-US" sz="1250" kern="100" dirty="0">
                          <a:effectLst/>
                        </a:rPr>
                        <a:t>753</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solidFill>
                      <a:schemeClr val="accent6">
                        <a:lumMod val="40000"/>
                        <a:lumOff val="60000"/>
                      </a:schemeClr>
                    </a:solidFill>
                  </a:tcPr>
                </a:tc>
                <a:tc>
                  <a:txBody>
                    <a:bodyPr/>
                    <a:lstStyle/>
                    <a:p>
                      <a:pPr algn="r" rtl="0" fontAlgn="ctr"/>
                      <a:r>
                        <a:rPr lang="en-US" sz="1250" b="0" i="0" u="none" strike="noStrike" dirty="0">
                          <a:solidFill>
                            <a:srgbClr val="000000"/>
                          </a:solidFill>
                          <a:effectLst/>
                          <a:latin typeface="Calibri" panose="020F0502020204030204" pitchFamily="34" charset="0"/>
                        </a:rPr>
                        <a:t>91%</a:t>
                      </a:r>
                    </a:p>
                  </a:txBody>
                  <a:tcPr marL="9525" marR="9525" marT="9525" marB="0">
                    <a:solidFill>
                      <a:schemeClr val="accent6">
                        <a:lumMod val="40000"/>
                        <a:lumOff val="60000"/>
                      </a:schemeClr>
                    </a:solidFill>
                  </a:tcPr>
                </a:tc>
                <a:extLst>
                  <a:ext uri="{0D108BD9-81ED-4DB2-BD59-A6C34878D82A}">
                    <a16:rowId xmlns:a16="http://schemas.microsoft.com/office/drawing/2014/main" xmlns="" val="735375319"/>
                  </a:ext>
                </a:extLst>
              </a:tr>
              <a:tr h="137235">
                <a:tc>
                  <a:txBody>
                    <a:bodyPr/>
                    <a:lstStyle/>
                    <a:p>
                      <a:pPr marL="0" marR="0">
                        <a:lnSpc>
                          <a:spcPct val="107000"/>
                        </a:lnSpc>
                        <a:spcBef>
                          <a:spcPts val="0"/>
                        </a:spcBef>
                        <a:spcAft>
                          <a:spcPts val="0"/>
                        </a:spcAft>
                      </a:pPr>
                      <a:r>
                        <a:rPr lang="en-US" sz="1250" kern="100" dirty="0">
                          <a:effectLst/>
                        </a:rPr>
                        <a:t>Interest Income</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a:effectLst/>
                        </a:rPr>
                        <a:t>148</a:t>
                      </a:r>
                      <a:endParaRPr lang="en-US" sz="1250" kern="10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4</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98</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a:effectLst/>
                        </a:rPr>
                        <a:t>9</a:t>
                      </a:r>
                      <a:endParaRPr lang="en-US" sz="1250" kern="10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259</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solidFill>
                      <a:schemeClr val="accent6">
                        <a:lumMod val="40000"/>
                        <a:lumOff val="60000"/>
                      </a:schemeClr>
                    </a:solidFill>
                  </a:tcPr>
                </a:tc>
                <a:tc>
                  <a:txBody>
                    <a:bodyPr/>
                    <a:lstStyle/>
                    <a:p>
                      <a:pPr marL="0" marR="0" algn="r">
                        <a:lnSpc>
                          <a:spcPct val="107000"/>
                        </a:lnSpc>
                        <a:spcBef>
                          <a:spcPts val="0"/>
                        </a:spcBef>
                        <a:spcAft>
                          <a:spcPts val="0"/>
                        </a:spcAft>
                      </a:pPr>
                      <a:r>
                        <a:rPr lang="en-US" sz="1250" kern="100">
                          <a:effectLst/>
                        </a:rPr>
                        <a:t>544</a:t>
                      </a:r>
                      <a:endParaRPr lang="en-US" sz="1250" kern="100">
                        <a:effectLst/>
                        <a:latin typeface="+mn-lt"/>
                        <a:ea typeface="Calibri" panose="020F0502020204030204" pitchFamily="34" charset="0"/>
                        <a:cs typeface="Arial" panose="020B0604020202020204" pitchFamily="34" charset="0"/>
                      </a:endParaRPr>
                    </a:p>
                  </a:txBody>
                  <a:tcPr marL="3349" marR="3349" marT="3349" marB="0">
                    <a:solidFill>
                      <a:schemeClr val="accent6">
                        <a:lumMod val="40000"/>
                        <a:lumOff val="60000"/>
                      </a:schemeClr>
                    </a:solidFill>
                  </a:tcPr>
                </a:tc>
                <a:tc>
                  <a:txBody>
                    <a:bodyPr/>
                    <a:lstStyle/>
                    <a:p>
                      <a:pPr algn="r" rtl="0" fontAlgn="ctr"/>
                      <a:r>
                        <a:rPr lang="en-US" sz="1250" b="0" i="0" u="none" strike="noStrike">
                          <a:solidFill>
                            <a:srgbClr val="000000"/>
                          </a:solidFill>
                          <a:effectLst/>
                          <a:latin typeface="Calibri" panose="020F0502020204030204" pitchFamily="34" charset="0"/>
                        </a:rPr>
                        <a:t>-52%</a:t>
                      </a:r>
                    </a:p>
                  </a:txBody>
                  <a:tcPr marL="9525" marR="9525" marT="9525" marB="0">
                    <a:solidFill>
                      <a:schemeClr val="accent6">
                        <a:lumMod val="40000"/>
                        <a:lumOff val="60000"/>
                      </a:schemeClr>
                    </a:solidFill>
                  </a:tcPr>
                </a:tc>
                <a:extLst>
                  <a:ext uri="{0D108BD9-81ED-4DB2-BD59-A6C34878D82A}">
                    <a16:rowId xmlns:a16="http://schemas.microsoft.com/office/drawing/2014/main" xmlns="" val="3999599142"/>
                  </a:ext>
                </a:extLst>
              </a:tr>
              <a:tr h="137235">
                <a:tc>
                  <a:txBody>
                    <a:bodyPr/>
                    <a:lstStyle/>
                    <a:p>
                      <a:pPr marL="0" marR="0">
                        <a:lnSpc>
                          <a:spcPct val="107000"/>
                        </a:lnSpc>
                        <a:spcBef>
                          <a:spcPts val="0"/>
                        </a:spcBef>
                        <a:spcAft>
                          <a:spcPts val="0"/>
                        </a:spcAft>
                      </a:pPr>
                      <a:r>
                        <a:rPr lang="en-GB" sz="1250" kern="100">
                          <a:effectLst/>
                        </a:rPr>
                        <a:t>Dividend from Fair Value Investments</a:t>
                      </a:r>
                      <a:endParaRPr lang="en-US" sz="1250" kern="10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a:effectLst/>
                        </a:rPr>
                        <a:t>-</a:t>
                      </a:r>
                      <a:endParaRPr lang="en-US" sz="1250" kern="10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a:effectLst/>
                        </a:rPr>
                        <a:t>220</a:t>
                      </a:r>
                      <a:endParaRPr lang="en-US" sz="1250" kern="10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220</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solidFill>
                      <a:schemeClr val="accent6">
                        <a:lumMod val="40000"/>
                        <a:lumOff val="60000"/>
                      </a:schemeClr>
                    </a:solidFill>
                  </a:tcPr>
                </a:tc>
                <a:tc>
                  <a:txBody>
                    <a:bodyPr/>
                    <a:lstStyle/>
                    <a:p>
                      <a:pPr marL="0" marR="0" algn="r">
                        <a:lnSpc>
                          <a:spcPct val="107000"/>
                        </a:lnSpc>
                        <a:spcBef>
                          <a:spcPts val="0"/>
                        </a:spcBef>
                        <a:spcAft>
                          <a:spcPts val="0"/>
                        </a:spcAft>
                      </a:pPr>
                      <a:r>
                        <a:rPr lang="en-US" sz="1250" kern="100">
                          <a:effectLst/>
                        </a:rPr>
                        <a:t>19</a:t>
                      </a:r>
                      <a:endParaRPr lang="en-US" sz="1250" kern="100">
                        <a:effectLst/>
                        <a:latin typeface="+mn-lt"/>
                        <a:ea typeface="Calibri" panose="020F0502020204030204" pitchFamily="34" charset="0"/>
                        <a:cs typeface="Arial" panose="020B0604020202020204" pitchFamily="34" charset="0"/>
                      </a:endParaRPr>
                    </a:p>
                  </a:txBody>
                  <a:tcPr marL="3349" marR="3349" marT="3349" marB="0">
                    <a:solidFill>
                      <a:schemeClr val="accent6">
                        <a:lumMod val="40000"/>
                        <a:lumOff val="60000"/>
                      </a:schemeClr>
                    </a:solidFill>
                  </a:tcPr>
                </a:tc>
                <a:tc>
                  <a:txBody>
                    <a:bodyPr/>
                    <a:lstStyle/>
                    <a:p>
                      <a:pPr algn="r" rtl="0" fontAlgn="ctr"/>
                      <a:r>
                        <a:rPr lang="en-US" sz="1250" b="0" i="0" u="none" strike="noStrike" dirty="0">
                          <a:solidFill>
                            <a:srgbClr val="000000"/>
                          </a:solidFill>
                          <a:effectLst/>
                          <a:latin typeface="Calibri" panose="020F0502020204030204" pitchFamily="34" charset="0"/>
                        </a:rPr>
                        <a:t>1058%</a:t>
                      </a:r>
                    </a:p>
                  </a:txBody>
                  <a:tcPr marL="9525" marR="9525" marT="9525" marB="0">
                    <a:solidFill>
                      <a:schemeClr val="accent6">
                        <a:lumMod val="40000"/>
                        <a:lumOff val="60000"/>
                      </a:schemeClr>
                    </a:solidFill>
                  </a:tcPr>
                </a:tc>
                <a:extLst>
                  <a:ext uri="{0D108BD9-81ED-4DB2-BD59-A6C34878D82A}">
                    <a16:rowId xmlns:a16="http://schemas.microsoft.com/office/drawing/2014/main" xmlns="" val="1857454923"/>
                  </a:ext>
                </a:extLst>
              </a:tr>
              <a:tr h="275810">
                <a:tc>
                  <a:txBody>
                    <a:bodyPr/>
                    <a:lstStyle/>
                    <a:p>
                      <a:pPr marL="0" marR="0">
                        <a:lnSpc>
                          <a:spcPct val="107000"/>
                        </a:lnSpc>
                        <a:spcBef>
                          <a:spcPts val="0"/>
                        </a:spcBef>
                        <a:spcAft>
                          <a:spcPts val="0"/>
                        </a:spcAft>
                      </a:pPr>
                      <a:r>
                        <a:rPr lang="en-GB" sz="1250" kern="100">
                          <a:effectLst/>
                        </a:rPr>
                        <a:t>Realised (loss) profit on sale of investment</a:t>
                      </a:r>
                      <a:endParaRPr lang="en-US" sz="1250" kern="10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(2)</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(1)</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(2)</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494</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489</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solidFill>
                      <a:schemeClr val="accent6">
                        <a:lumMod val="40000"/>
                        <a:lumOff val="60000"/>
                      </a:schemeClr>
                    </a:solidFill>
                  </a:tcPr>
                </a:tc>
                <a:tc>
                  <a:txBody>
                    <a:bodyPr/>
                    <a:lstStyle/>
                    <a:p>
                      <a:pPr marL="0" marR="0" algn="r">
                        <a:lnSpc>
                          <a:spcPct val="107000"/>
                        </a:lnSpc>
                        <a:spcBef>
                          <a:spcPts val="0"/>
                        </a:spcBef>
                        <a:spcAft>
                          <a:spcPts val="0"/>
                        </a:spcAft>
                      </a:pPr>
                      <a:r>
                        <a:rPr lang="en-US" sz="1250" kern="100" dirty="0">
                          <a:effectLst/>
                        </a:rPr>
                        <a:t>(8)</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solidFill>
                      <a:schemeClr val="accent6">
                        <a:lumMod val="40000"/>
                        <a:lumOff val="60000"/>
                      </a:schemeClr>
                    </a:solidFill>
                  </a:tcPr>
                </a:tc>
                <a:tc>
                  <a:txBody>
                    <a:bodyPr/>
                    <a:lstStyle/>
                    <a:p>
                      <a:pPr algn="r" rtl="0" fontAlgn="ctr"/>
                      <a:r>
                        <a:rPr lang="en-US" sz="1250" b="0" i="0" u="none" strike="noStrike" dirty="0">
                          <a:solidFill>
                            <a:srgbClr val="000000"/>
                          </a:solidFill>
                          <a:effectLst/>
                          <a:latin typeface="Calibri" panose="020F0502020204030204" pitchFamily="34" charset="0"/>
                        </a:rPr>
                        <a:t>6212%</a:t>
                      </a:r>
                    </a:p>
                  </a:txBody>
                  <a:tcPr marL="9525" marR="9525" marT="9525" marB="0">
                    <a:solidFill>
                      <a:schemeClr val="accent6">
                        <a:lumMod val="40000"/>
                        <a:lumOff val="60000"/>
                      </a:schemeClr>
                    </a:solidFill>
                  </a:tcPr>
                </a:tc>
                <a:extLst>
                  <a:ext uri="{0D108BD9-81ED-4DB2-BD59-A6C34878D82A}">
                    <a16:rowId xmlns:a16="http://schemas.microsoft.com/office/drawing/2014/main" xmlns="" val="446908069"/>
                  </a:ext>
                </a:extLst>
              </a:tr>
              <a:tr h="137235">
                <a:tc>
                  <a:txBody>
                    <a:bodyPr/>
                    <a:lstStyle/>
                    <a:p>
                      <a:pPr marL="0" marR="0">
                        <a:lnSpc>
                          <a:spcPct val="107000"/>
                        </a:lnSpc>
                        <a:spcBef>
                          <a:spcPts val="0"/>
                        </a:spcBef>
                        <a:spcAft>
                          <a:spcPts val="0"/>
                        </a:spcAft>
                      </a:pPr>
                      <a:r>
                        <a:rPr lang="en-US" sz="1250" kern="100">
                          <a:effectLst/>
                        </a:rPr>
                        <a:t>Sitting fees from Associates</a:t>
                      </a:r>
                      <a:endParaRPr lang="en-US" sz="1250" kern="10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a:effectLst/>
                        </a:rPr>
                        <a:t>7</a:t>
                      </a:r>
                      <a:endParaRPr lang="en-US" sz="1250" kern="10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2</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2</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a:effectLst/>
                        </a:rPr>
                        <a:t>12</a:t>
                      </a:r>
                      <a:endParaRPr lang="en-US" sz="1250" kern="10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23</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solidFill>
                      <a:schemeClr val="accent6">
                        <a:lumMod val="40000"/>
                        <a:lumOff val="60000"/>
                      </a:schemeClr>
                    </a:solidFill>
                  </a:tcPr>
                </a:tc>
                <a:tc>
                  <a:txBody>
                    <a:bodyPr/>
                    <a:lstStyle/>
                    <a:p>
                      <a:pPr marL="0" marR="0" algn="r">
                        <a:lnSpc>
                          <a:spcPct val="107000"/>
                        </a:lnSpc>
                        <a:spcBef>
                          <a:spcPts val="0"/>
                        </a:spcBef>
                        <a:spcAft>
                          <a:spcPts val="0"/>
                        </a:spcAft>
                      </a:pPr>
                      <a:r>
                        <a:rPr lang="en-US" sz="1250" kern="100">
                          <a:effectLst/>
                        </a:rPr>
                        <a:t>12</a:t>
                      </a:r>
                      <a:endParaRPr lang="en-US" sz="1250" kern="100">
                        <a:effectLst/>
                        <a:latin typeface="+mn-lt"/>
                        <a:ea typeface="Calibri" panose="020F0502020204030204" pitchFamily="34" charset="0"/>
                        <a:cs typeface="Arial" panose="020B0604020202020204" pitchFamily="34" charset="0"/>
                      </a:endParaRPr>
                    </a:p>
                  </a:txBody>
                  <a:tcPr marL="3349" marR="3349" marT="3349" marB="0">
                    <a:solidFill>
                      <a:schemeClr val="accent6">
                        <a:lumMod val="40000"/>
                        <a:lumOff val="60000"/>
                      </a:schemeClr>
                    </a:solidFill>
                  </a:tcPr>
                </a:tc>
                <a:tc>
                  <a:txBody>
                    <a:bodyPr/>
                    <a:lstStyle/>
                    <a:p>
                      <a:pPr algn="r" rtl="0" fontAlgn="ctr"/>
                      <a:r>
                        <a:rPr lang="en-US" sz="1250" b="0" i="0" u="none" strike="noStrike" dirty="0">
                          <a:solidFill>
                            <a:srgbClr val="000000"/>
                          </a:solidFill>
                          <a:effectLst/>
                          <a:latin typeface="Calibri" panose="020F0502020204030204" pitchFamily="34" charset="0"/>
                        </a:rPr>
                        <a:t>92%</a:t>
                      </a:r>
                    </a:p>
                  </a:txBody>
                  <a:tcPr marL="9525" marR="9525" marT="9525" marB="0">
                    <a:solidFill>
                      <a:schemeClr val="accent6">
                        <a:lumMod val="40000"/>
                        <a:lumOff val="60000"/>
                      </a:schemeClr>
                    </a:solidFill>
                  </a:tcPr>
                </a:tc>
                <a:extLst>
                  <a:ext uri="{0D108BD9-81ED-4DB2-BD59-A6C34878D82A}">
                    <a16:rowId xmlns:a16="http://schemas.microsoft.com/office/drawing/2014/main" xmlns="" val="2289075047"/>
                  </a:ext>
                </a:extLst>
              </a:tr>
              <a:tr h="137235">
                <a:tc>
                  <a:txBody>
                    <a:bodyPr/>
                    <a:lstStyle/>
                    <a:p>
                      <a:pPr marL="0" marR="0">
                        <a:lnSpc>
                          <a:spcPct val="107000"/>
                        </a:lnSpc>
                        <a:spcBef>
                          <a:spcPts val="0"/>
                        </a:spcBef>
                        <a:spcAft>
                          <a:spcPts val="0"/>
                        </a:spcAft>
                      </a:pPr>
                      <a:r>
                        <a:rPr lang="en-US" sz="1250" b="1" kern="100" dirty="0">
                          <a:effectLst/>
                        </a:rPr>
                        <a:t>Total operating income</a:t>
                      </a:r>
                      <a:endParaRPr lang="en-US" sz="1250" b="1" kern="100" dirty="0">
                        <a:effectLst/>
                        <a:latin typeface="+mn-lt"/>
                        <a:ea typeface="Calibri" panose="020F0502020204030204" pitchFamily="34" charset="0"/>
                        <a:cs typeface="Arial" panose="020B0604020202020204" pitchFamily="34" charset="0"/>
                      </a:endParaRPr>
                    </a:p>
                  </a:txBody>
                  <a:tcPr marL="3349" marR="3349" marT="3349" marB="0">
                    <a:solidFill>
                      <a:schemeClr val="tx2">
                        <a:lumMod val="40000"/>
                        <a:lumOff val="60000"/>
                      </a:schemeClr>
                    </a:solidFill>
                  </a:tcPr>
                </a:tc>
                <a:tc>
                  <a:txBody>
                    <a:bodyPr/>
                    <a:lstStyle/>
                    <a:p>
                      <a:pPr marL="0" marR="0" algn="r">
                        <a:lnSpc>
                          <a:spcPct val="107000"/>
                        </a:lnSpc>
                        <a:spcBef>
                          <a:spcPts val="0"/>
                        </a:spcBef>
                        <a:spcAft>
                          <a:spcPts val="0"/>
                        </a:spcAft>
                      </a:pPr>
                      <a:r>
                        <a:rPr lang="en-US" sz="1250" b="1" kern="100" dirty="0">
                          <a:effectLst/>
                        </a:rPr>
                        <a:t>451</a:t>
                      </a:r>
                      <a:endParaRPr lang="en-US" sz="1250" b="1" kern="100" dirty="0">
                        <a:effectLst/>
                        <a:latin typeface="+mn-lt"/>
                        <a:ea typeface="Calibri" panose="020F0502020204030204" pitchFamily="34" charset="0"/>
                        <a:cs typeface="Arial" panose="020B0604020202020204" pitchFamily="34" charset="0"/>
                      </a:endParaRPr>
                    </a:p>
                  </a:txBody>
                  <a:tcPr marL="3349" marR="3349" marT="3349" marB="0">
                    <a:solidFill>
                      <a:schemeClr val="tx2">
                        <a:lumMod val="40000"/>
                        <a:lumOff val="60000"/>
                      </a:schemeClr>
                    </a:solidFill>
                  </a:tcPr>
                </a:tc>
                <a:tc>
                  <a:txBody>
                    <a:bodyPr/>
                    <a:lstStyle/>
                    <a:p>
                      <a:pPr marL="0" marR="0" algn="r">
                        <a:lnSpc>
                          <a:spcPct val="107000"/>
                        </a:lnSpc>
                        <a:spcBef>
                          <a:spcPts val="0"/>
                        </a:spcBef>
                        <a:spcAft>
                          <a:spcPts val="0"/>
                        </a:spcAft>
                      </a:pPr>
                      <a:r>
                        <a:rPr lang="en-US" sz="1250" b="1" kern="100" dirty="0">
                          <a:effectLst/>
                        </a:rPr>
                        <a:t>262</a:t>
                      </a:r>
                      <a:endParaRPr lang="en-US" sz="1250" b="1" kern="100" dirty="0">
                        <a:effectLst/>
                        <a:latin typeface="+mn-lt"/>
                        <a:ea typeface="Calibri" panose="020F0502020204030204" pitchFamily="34" charset="0"/>
                        <a:cs typeface="Arial" panose="020B0604020202020204" pitchFamily="34" charset="0"/>
                      </a:endParaRPr>
                    </a:p>
                  </a:txBody>
                  <a:tcPr marL="3349" marR="3349" marT="3349" marB="0">
                    <a:solidFill>
                      <a:schemeClr val="tx2">
                        <a:lumMod val="40000"/>
                        <a:lumOff val="60000"/>
                      </a:schemeClr>
                    </a:solidFill>
                  </a:tcPr>
                </a:tc>
                <a:tc>
                  <a:txBody>
                    <a:bodyPr/>
                    <a:lstStyle/>
                    <a:p>
                      <a:pPr marL="0" marR="0" algn="r">
                        <a:lnSpc>
                          <a:spcPct val="107000"/>
                        </a:lnSpc>
                        <a:spcBef>
                          <a:spcPts val="0"/>
                        </a:spcBef>
                        <a:spcAft>
                          <a:spcPts val="0"/>
                        </a:spcAft>
                      </a:pPr>
                      <a:r>
                        <a:rPr lang="en-US" sz="1250" b="1" kern="100" dirty="0">
                          <a:effectLst/>
                        </a:rPr>
                        <a:t>232</a:t>
                      </a:r>
                      <a:endParaRPr lang="en-US" sz="1250" b="1" kern="100" dirty="0">
                        <a:effectLst/>
                        <a:latin typeface="+mn-lt"/>
                        <a:ea typeface="Calibri" panose="020F0502020204030204" pitchFamily="34" charset="0"/>
                        <a:cs typeface="Arial" panose="020B0604020202020204" pitchFamily="34" charset="0"/>
                      </a:endParaRPr>
                    </a:p>
                  </a:txBody>
                  <a:tcPr marL="3349" marR="3349" marT="3349" marB="0">
                    <a:solidFill>
                      <a:schemeClr val="tx2">
                        <a:lumMod val="40000"/>
                        <a:lumOff val="60000"/>
                      </a:schemeClr>
                    </a:solidFill>
                  </a:tcPr>
                </a:tc>
                <a:tc>
                  <a:txBody>
                    <a:bodyPr/>
                    <a:lstStyle/>
                    <a:p>
                      <a:pPr marL="0" marR="0" algn="r">
                        <a:lnSpc>
                          <a:spcPct val="107000"/>
                        </a:lnSpc>
                        <a:spcBef>
                          <a:spcPts val="0"/>
                        </a:spcBef>
                        <a:spcAft>
                          <a:spcPts val="0"/>
                        </a:spcAft>
                      </a:pPr>
                      <a:r>
                        <a:rPr lang="en-US" sz="1250" b="1" kern="100" dirty="0">
                          <a:effectLst/>
                        </a:rPr>
                        <a:t>1,482</a:t>
                      </a:r>
                      <a:endParaRPr lang="en-US" sz="1250" b="1" kern="100" dirty="0">
                        <a:effectLst/>
                        <a:latin typeface="+mn-lt"/>
                        <a:ea typeface="Calibri" panose="020F0502020204030204" pitchFamily="34" charset="0"/>
                        <a:cs typeface="Arial" panose="020B0604020202020204" pitchFamily="34" charset="0"/>
                      </a:endParaRPr>
                    </a:p>
                  </a:txBody>
                  <a:tcPr marL="3349" marR="3349" marT="3349" marB="0">
                    <a:solidFill>
                      <a:schemeClr val="tx2">
                        <a:lumMod val="40000"/>
                        <a:lumOff val="60000"/>
                      </a:schemeClr>
                    </a:solidFill>
                  </a:tcPr>
                </a:tc>
                <a:tc>
                  <a:txBody>
                    <a:bodyPr/>
                    <a:lstStyle/>
                    <a:p>
                      <a:pPr marL="0" marR="0" algn="r">
                        <a:lnSpc>
                          <a:spcPct val="107000"/>
                        </a:lnSpc>
                        <a:spcBef>
                          <a:spcPts val="0"/>
                        </a:spcBef>
                        <a:spcAft>
                          <a:spcPts val="0"/>
                        </a:spcAft>
                      </a:pPr>
                      <a:r>
                        <a:rPr lang="en-US" sz="1250" b="1" kern="100" dirty="0">
                          <a:effectLst/>
                        </a:rPr>
                        <a:t>2,427</a:t>
                      </a:r>
                      <a:endParaRPr lang="en-US" sz="1250" b="1" kern="100" dirty="0">
                        <a:effectLst/>
                        <a:latin typeface="+mn-lt"/>
                        <a:ea typeface="Calibri" panose="020F0502020204030204" pitchFamily="34" charset="0"/>
                        <a:cs typeface="Arial" panose="020B0604020202020204" pitchFamily="34" charset="0"/>
                      </a:endParaRPr>
                    </a:p>
                  </a:txBody>
                  <a:tcPr marL="3349" marR="3349" marT="3349" marB="0">
                    <a:solidFill>
                      <a:schemeClr val="accent6"/>
                    </a:solidFill>
                  </a:tcPr>
                </a:tc>
                <a:tc>
                  <a:txBody>
                    <a:bodyPr/>
                    <a:lstStyle/>
                    <a:p>
                      <a:pPr marL="0" marR="0" algn="r">
                        <a:lnSpc>
                          <a:spcPct val="107000"/>
                        </a:lnSpc>
                        <a:spcBef>
                          <a:spcPts val="0"/>
                        </a:spcBef>
                        <a:spcAft>
                          <a:spcPts val="0"/>
                        </a:spcAft>
                      </a:pPr>
                      <a:r>
                        <a:rPr lang="en-US" sz="1250" b="1" kern="100" dirty="0">
                          <a:effectLst/>
                        </a:rPr>
                        <a:t>1,320</a:t>
                      </a:r>
                      <a:endParaRPr lang="en-US" sz="1250" b="1" kern="100" dirty="0">
                        <a:effectLst/>
                        <a:latin typeface="+mn-lt"/>
                        <a:ea typeface="Calibri" panose="020F0502020204030204" pitchFamily="34" charset="0"/>
                        <a:cs typeface="Arial" panose="020B0604020202020204" pitchFamily="34" charset="0"/>
                      </a:endParaRPr>
                    </a:p>
                  </a:txBody>
                  <a:tcPr marL="3349" marR="3349" marT="3349" marB="0">
                    <a:solidFill>
                      <a:schemeClr val="accent6"/>
                    </a:solidFill>
                  </a:tcPr>
                </a:tc>
                <a:tc>
                  <a:txBody>
                    <a:bodyPr/>
                    <a:lstStyle/>
                    <a:p>
                      <a:pPr algn="r" rtl="0" fontAlgn="ctr"/>
                      <a:r>
                        <a:rPr lang="en-US" sz="1250" b="1" i="0" u="none" strike="noStrike" dirty="0">
                          <a:solidFill>
                            <a:srgbClr val="000000"/>
                          </a:solidFill>
                          <a:effectLst/>
                          <a:latin typeface="Calibri" panose="020F0502020204030204" pitchFamily="34" charset="0"/>
                        </a:rPr>
                        <a:t>83%</a:t>
                      </a:r>
                    </a:p>
                  </a:txBody>
                  <a:tcPr marL="9525" marR="9525" marT="9525" marB="0">
                    <a:solidFill>
                      <a:schemeClr val="accent6"/>
                    </a:solidFill>
                  </a:tcPr>
                </a:tc>
                <a:extLst>
                  <a:ext uri="{0D108BD9-81ED-4DB2-BD59-A6C34878D82A}">
                    <a16:rowId xmlns:a16="http://schemas.microsoft.com/office/drawing/2014/main" xmlns="" val="661707835"/>
                  </a:ext>
                </a:extLst>
              </a:tr>
              <a:tr h="137235">
                <a:tc>
                  <a:txBody>
                    <a:bodyPr/>
                    <a:lstStyle/>
                    <a:p>
                      <a:pPr marL="0" marR="0">
                        <a:lnSpc>
                          <a:spcPct val="107000"/>
                        </a:lnSpc>
                        <a:spcBef>
                          <a:spcPts val="0"/>
                        </a:spcBef>
                        <a:spcAft>
                          <a:spcPts val="0"/>
                        </a:spcAft>
                      </a:pPr>
                      <a:r>
                        <a:rPr lang="en-US" sz="1250" kern="100">
                          <a:effectLst/>
                        </a:rPr>
                        <a:t>Less: Employment Cost</a:t>
                      </a:r>
                      <a:endParaRPr lang="en-US" sz="1250" kern="10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a:effectLst/>
                        </a:rPr>
                        <a:t>(58)</a:t>
                      </a:r>
                      <a:endParaRPr lang="en-US" sz="1250" kern="10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(47)</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a:effectLst/>
                        </a:rPr>
                        <a:t>(53)</a:t>
                      </a:r>
                      <a:endParaRPr lang="en-US" sz="1250" kern="10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(54)</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(212)</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solidFill>
                      <a:schemeClr val="accent6">
                        <a:lumMod val="40000"/>
                        <a:lumOff val="60000"/>
                      </a:schemeClr>
                    </a:solidFill>
                  </a:tcPr>
                </a:tc>
                <a:tc>
                  <a:txBody>
                    <a:bodyPr/>
                    <a:lstStyle/>
                    <a:p>
                      <a:pPr marL="0" marR="0" algn="r">
                        <a:lnSpc>
                          <a:spcPct val="107000"/>
                        </a:lnSpc>
                        <a:spcBef>
                          <a:spcPts val="0"/>
                        </a:spcBef>
                        <a:spcAft>
                          <a:spcPts val="0"/>
                        </a:spcAft>
                      </a:pPr>
                      <a:r>
                        <a:rPr lang="en-US" sz="1250" kern="100">
                          <a:effectLst/>
                        </a:rPr>
                        <a:t>(178)</a:t>
                      </a:r>
                      <a:endParaRPr lang="en-US" sz="1250" kern="100">
                        <a:effectLst/>
                        <a:latin typeface="+mn-lt"/>
                        <a:ea typeface="Calibri" panose="020F0502020204030204" pitchFamily="34" charset="0"/>
                        <a:cs typeface="Arial" panose="020B0604020202020204" pitchFamily="34" charset="0"/>
                      </a:endParaRPr>
                    </a:p>
                  </a:txBody>
                  <a:tcPr marL="3349" marR="3349" marT="3349" marB="0">
                    <a:solidFill>
                      <a:schemeClr val="accent6">
                        <a:lumMod val="40000"/>
                        <a:lumOff val="60000"/>
                      </a:schemeClr>
                    </a:solidFill>
                  </a:tcPr>
                </a:tc>
                <a:tc>
                  <a:txBody>
                    <a:bodyPr/>
                    <a:lstStyle/>
                    <a:p>
                      <a:pPr algn="r" rtl="0" fontAlgn="ctr"/>
                      <a:r>
                        <a:rPr lang="en-US" sz="1250" b="0" i="0" u="none" strike="noStrike" dirty="0">
                          <a:solidFill>
                            <a:srgbClr val="000000"/>
                          </a:solidFill>
                          <a:effectLst/>
                          <a:latin typeface="Calibri" panose="020F0502020204030204" pitchFamily="34" charset="0"/>
                        </a:rPr>
                        <a:t>19%</a:t>
                      </a:r>
                    </a:p>
                  </a:txBody>
                  <a:tcPr marL="9525" marR="9525" marT="9525" marB="0">
                    <a:solidFill>
                      <a:schemeClr val="accent6">
                        <a:lumMod val="40000"/>
                        <a:lumOff val="60000"/>
                      </a:schemeClr>
                    </a:solidFill>
                  </a:tcPr>
                </a:tc>
                <a:extLst>
                  <a:ext uri="{0D108BD9-81ED-4DB2-BD59-A6C34878D82A}">
                    <a16:rowId xmlns:a16="http://schemas.microsoft.com/office/drawing/2014/main" xmlns="" val="1377203448"/>
                  </a:ext>
                </a:extLst>
              </a:tr>
              <a:tr h="137235">
                <a:tc>
                  <a:txBody>
                    <a:bodyPr/>
                    <a:lstStyle/>
                    <a:p>
                      <a:pPr marL="0" marR="0">
                        <a:lnSpc>
                          <a:spcPct val="107000"/>
                        </a:lnSpc>
                        <a:spcBef>
                          <a:spcPts val="0"/>
                        </a:spcBef>
                        <a:spcAft>
                          <a:spcPts val="0"/>
                        </a:spcAft>
                      </a:pPr>
                      <a:r>
                        <a:rPr lang="en-US" sz="1250" kern="100" dirty="0">
                          <a:effectLst/>
                        </a:rPr>
                        <a:t>Other Overheads</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a:effectLst/>
                        </a:rPr>
                        <a:t>(28)</a:t>
                      </a:r>
                      <a:endParaRPr lang="en-US" sz="1250" kern="10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a:effectLst/>
                        </a:rPr>
                        <a:t>(25)</a:t>
                      </a:r>
                      <a:endParaRPr lang="en-US" sz="1250" kern="10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(23)</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(24)</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a:effectLst/>
                        </a:rPr>
                        <a:t>(100)</a:t>
                      </a:r>
                      <a:endParaRPr lang="en-US" sz="1250" kern="100">
                        <a:effectLst/>
                        <a:latin typeface="+mn-lt"/>
                        <a:ea typeface="Calibri" panose="020F0502020204030204" pitchFamily="34" charset="0"/>
                        <a:cs typeface="Arial" panose="020B0604020202020204" pitchFamily="34" charset="0"/>
                      </a:endParaRPr>
                    </a:p>
                  </a:txBody>
                  <a:tcPr marL="3349" marR="3349" marT="3349" marB="0">
                    <a:solidFill>
                      <a:schemeClr val="accent6">
                        <a:lumMod val="40000"/>
                        <a:lumOff val="60000"/>
                      </a:schemeClr>
                    </a:solidFill>
                  </a:tcPr>
                </a:tc>
                <a:tc>
                  <a:txBody>
                    <a:bodyPr/>
                    <a:lstStyle/>
                    <a:p>
                      <a:pPr marL="0" marR="0" algn="r">
                        <a:lnSpc>
                          <a:spcPct val="107000"/>
                        </a:lnSpc>
                        <a:spcBef>
                          <a:spcPts val="0"/>
                        </a:spcBef>
                        <a:spcAft>
                          <a:spcPts val="0"/>
                        </a:spcAft>
                      </a:pPr>
                      <a:r>
                        <a:rPr lang="en-US" sz="1250" kern="100" dirty="0">
                          <a:effectLst/>
                        </a:rPr>
                        <a:t>(108)</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solidFill>
                      <a:schemeClr val="accent6">
                        <a:lumMod val="40000"/>
                        <a:lumOff val="60000"/>
                      </a:schemeClr>
                    </a:solidFill>
                  </a:tcPr>
                </a:tc>
                <a:tc>
                  <a:txBody>
                    <a:bodyPr/>
                    <a:lstStyle/>
                    <a:p>
                      <a:pPr algn="r" rtl="0" fontAlgn="ctr"/>
                      <a:r>
                        <a:rPr lang="en-US" sz="1250" b="0" i="0" u="none" strike="noStrike" dirty="0">
                          <a:solidFill>
                            <a:srgbClr val="000000"/>
                          </a:solidFill>
                          <a:effectLst/>
                          <a:latin typeface="Calibri" panose="020F0502020204030204" pitchFamily="34" charset="0"/>
                        </a:rPr>
                        <a:t>-7%</a:t>
                      </a:r>
                    </a:p>
                  </a:txBody>
                  <a:tcPr marL="9525" marR="9525" marT="9525" marB="0">
                    <a:solidFill>
                      <a:schemeClr val="accent6">
                        <a:lumMod val="40000"/>
                        <a:lumOff val="60000"/>
                      </a:schemeClr>
                    </a:solidFill>
                  </a:tcPr>
                </a:tc>
                <a:extLst>
                  <a:ext uri="{0D108BD9-81ED-4DB2-BD59-A6C34878D82A}">
                    <a16:rowId xmlns:a16="http://schemas.microsoft.com/office/drawing/2014/main" xmlns="" val="2429759275"/>
                  </a:ext>
                </a:extLst>
              </a:tr>
              <a:tr h="137235">
                <a:tc>
                  <a:txBody>
                    <a:bodyPr/>
                    <a:lstStyle/>
                    <a:p>
                      <a:pPr marL="0" marR="0">
                        <a:lnSpc>
                          <a:spcPct val="107000"/>
                        </a:lnSpc>
                        <a:spcBef>
                          <a:spcPts val="0"/>
                        </a:spcBef>
                        <a:spcAft>
                          <a:spcPts val="0"/>
                        </a:spcAft>
                      </a:pPr>
                      <a:r>
                        <a:rPr lang="en-US" sz="1250" kern="100" dirty="0">
                          <a:effectLst/>
                          <a:latin typeface="+mn-lt"/>
                          <a:ea typeface="Calibri" panose="020F0502020204030204" pitchFamily="34" charset="0"/>
                          <a:cs typeface="Arial" panose="020B0604020202020204" pitchFamily="34" charset="0"/>
                        </a:rPr>
                        <a:t>Contingency Provision</a:t>
                      </a:r>
                    </a:p>
                  </a:txBody>
                  <a:tcPr marL="3349" marR="3349" marT="3349" marB="0"/>
                </a:tc>
                <a:tc>
                  <a:txBody>
                    <a:bodyPr/>
                    <a:lstStyle/>
                    <a:p>
                      <a:pPr marL="0" marR="0" algn="r">
                        <a:lnSpc>
                          <a:spcPct val="107000"/>
                        </a:lnSpc>
                        <a:spcBef>
                          <a:spcPts val="0"/>
                        </a:spcBef>
                        <a:spcAft>
                          <a:spcPts val="0"/>
                        </a:spcAft>
                      </a:pPr>
                      <a:r>
                        <a:rPr lang="en-US" sz="1250" kern="100" dirty="0">
                          <a:effectLst/>
                          <a:latin typeface="+mn-lt"/>
                          <a:ea typeface="Calibri" panose="020F0502020204030204" pitchFamily="34" charset="0"/>
                          <a:cs typeface="Arial" panose="020B0604020202020204" pitchFamily="34" charset="0"/>
                        </a:rPr>
                        <a:t>-</a:t>
                      </a:r>
                    </a:p>
                  </a:txBody>
                  <a:tcPr marL="3349" marR="3349" marT="3349" marB="0"/>
                </a:tc>
                <a:tc>
                  <a:txBody>
                    <a:bodyPr/>
                    <a:lstStyle/>
                    <a:p>
                      <a:pPr marL="0" marR="0" algn="r">
                        <a:lnSpc>
                          <a:spcPct val="107000"/>
                        </a:lnSpc>
                        <a:spcBef>
                          <a:spcPts val="0"/>
                        </a:spcBef>
                        <a:spcAft>
                          <a:spcPts val="0"/>
                        </a:spcAft>
                      </a:pPr>
                      <a:r>
                        <a:rPr lang="en-US" sz="1250" kern="100" dirty="0">
                          <a:effectLst/>
                          <a:latin typeface="+mn-lt"/>
                          <a:ea typeface="Calibri" panose="020F0502020204030204" pitchFamily="34" charset="0"/>
                          <a:cs typeface="Arial" panose="020B0604020202020204" pitchFamily="34" charset="0"/>
                        </a:rPr>
                        <a:t>-</a:t>
                      </a:r>
                    </a:p>
                  </a:txBody>
                  <a:tcPr marL="3349" marR="3349" marT="3349" marB="0"/>
                </a:tc>
                <a:tc>
                  <a:txBody>
                    <a:bodyPr/>
                    <a:lstStyle/>
                    <a:p>
                      <a:pPr marL="0" marR="0" algn="r">
                        <a:lnSpc>
                          <a:spcPct val="107000"/>
                        </a:lnSpc>
                        <a:spcBef>
                          <a:spcPts val="0"/>
                        </a:spcBef>
                        <a:spcAft>
                          <a:spcPts val="0"/>
                        </a:spcAft>
                      </a:pPr>
                      <a:r>
                        <a:rPr lang="en-US" sz="1250" kern="100" dirty="0">
                          <a:effectLst/>
                          <a:latin typeface="+mn-lt"/>
                          <a:ea typeface="Calibri" panose="020F0502020204030204" pitchFamily="34" charset="0"/>
                          <a:cs typeface="Arial" panose="020B0604020202020204" pitchFamily="34" charset="0"/>
                        </a:rPr>
                        <a:t>-</a:t>
                      </a:r>
                    </a:p>
                  </a:txBody>
                  <a:tcPr marL="3349" marR="3349" marT="3349" marB="0"/>
                </a:tc>
                <a:tc>
                  <a:txBody>
                    <a:bodyPr/>
                    <a:lstStyle/>
                    <a:p>
                      <a:pPr marL="0" marR="0" algn="r">
                        <a:lnSpc>
                          <a:spcPct val="107000"/>
                        </a:lnSpc>
                        <a:spcBef>
                          <a:spcPts val="0"/>
                        </a:spcBef>
                        <a:spcAft>
                          <a:spcPts val="0"/>
                        </a:spcAft>
                      </a:pPr>
                      <a:r>
                        <a:rPr lang="en-US" sz="1250" kern="100" dirty="0">
                          <a:effectLst/>
                          <a:latin typeface="+mn-lt"/>
                          <a:ea typeface="Calibri" panose="020F0502020204030204" pitchFamily="34" charset="0"/>
                          <a:cs typeface="Arial" panose="020B0604020202020204" pitchFamily="34" charset="0"/>
                        </a:rPr>
                        <a:t>-</a:t>
                      </a:r>
                    </a:p>
                  </a:txBody>
                  <a:tcPr marL="3349" marR="3349" marT="3349" marB="0"/>
                </a:tc>
                <a:tc>
                  <a:txBody>
                    <a:bodyPr/>
                    <a:lstStyle/>
                    <a:p>
                      <a:pPr marL="0" marR="0" algn="r">
                        <a:lnSpc>
                          <a:spcPct val="107000"/>
                        </a:lnSpc>
                        <a:spcBef>
                          <a:spcPts val="0"/>
                        </a:spcBef>
                        <a:spcAft>
                          <a:spcPts val="0"/>
                        </a:spcAft>
                      </a:pPr>
                      <a:r>
                        <a:rPr lang="en-US" sz="1250" kern="100" dirty="0">
                          <a:effectLst/>
                          <a:latin typeface="+mn-lt"/>
                          <a:ea typeface="Calibri" panose="020F0502020204030204" pitchFamily="34" charset="0"/>
                          <a:cs typeface="Arial" panose="020B0604020202020204" pitchFamily="34" charset="0"/>
                        </a:rPr>
                        <a:t>-</a:t>
                      </a:r>
                    </a:p>
                  </a:txBody>
                  <a:tcPr marL="3349" marR="3349" marT="3349" marB="0">
                    <a:solidFill>
                      <a:schemeClr val="accent6">
                        <a:lumMod val="40000"/>
                        <a:lumOff val="60000"/>
                      </a:schemeClr>
                    </a:solidFill>
                  </a:tcPr>
                </a:tc>
                <a:tc>
                  <a:txBody>
                    <a:bodyPr/>
                    <a:lstStyle/>
                    <a:p>
                      <a:pPr marL="0" marR="0" algn="r">
                        <a:lnSpc>
                          <a:spcPct val="107000"/>
                        </a:lnSpc>
                        <a:spcBef>
                          <a:spcPts val="0"/>
                        </a:spcBef>
                        <a:spcAft>
                          <a:spcPts val="0"/>
                        </a:spcAft>
                      </a:pPr>
                      <a:r>
                        <a:rPr lang="en-US" sz="1250" kern="100" dirty="0">
                          <a:effectLst/>
                          <a:latin typeface="+mn-lt"/>
                          <a:ea typeface="Calibri" panose="020F0502020204030204" pitchFamily="34" charset="0"/>
                          <a:cs typeface="Arial" panose="020B0604020202020204" pitchFamily="34" charset="0"/>
                        </a:rPr>
                        <a:t>(200)</a:t>
                      </a:r>
                    </a:p>
                  </a:txBody>
                  <a:tcPr marL="3349" marR="3349" marT="3349" marB="0">
                    <a:solidFill>
                      <a:schemeClr val="accent6">
                        <a:lumMod val="40000"/>
                        <a:lumOff val="60000"/>
                      </a:schemeClr>
                    </a:solidFill>
                  </a:tcPr>
                </a:tc>
                <a:tc>
                  <a:txBody>
                    <a:bodyPr/>
                    <a:lstStyle/>
                    <a:p>
                      <a:pPr algn="r" rtl="0" fontAlgn="ctr"/>
                      <a:r>
                        <a:rPr lang="en-US" sz="1250" b="0" i="0" u="none" strike="noStrike" dirty="0">
                          <a:solidFill>
                            <a:srgbClr val="000000"/>
                          </a:solidFill>
                          <a:effectLst/>
                          <a:latin typeface="Calibri" panose="020F0502020204030204" pitchFamily="34" charset="0"/>
                        </a:rPr>
                        <a:t>NA</a:t>
                      </a:r>
                    </a:p>
                  </a:txBody>
                  <a:tcPr marL="9525" marR="9525" marT="9525" marB="0">
                    <a:solidFill>
                      <a:schemeClr val="accent6">
                        <a:lumMod val="40000"/>
                        <a:lumOff val="60000"/>
                      </a:schemeClr>
                    </a:solidFill>
                  </a:tcPr>
                </a:tc>
                <a:extLst>
                  <a:ext uri="{0D108BD9-81ED-4DB2-BD59-A6C34878D82A}">
                    <a16:rowId xmlns:a16="http://schemas.microsoft.com/office/drawing/2014/main" xmlns="" val="1493804066"/>
                  </a:ext>
                </a:extLst>
              </a:tr>
              <a:tr h="137235">
                <a:tc>
                  <a:txBody>
                    <a:bodyPr/>
                    <a:lstStyle/>
                    <a:p>
                      <a:pPr marL="0" marR="0">
                        <a:lnSpc>
                          <a:spcPct val="107000"/>
                        </a:lnSpc>
                        <a:spcBef>
                          <a:spcPts val="0"/>
                        </a:spcBef>
                        <a:spcAft>
                          <a:spcPts val="0"/>
                        </a:spcAft>
                      </a:pPr>
                      <a:r>
                        <a:rPr lang="en-US" sz="1250" kern="100" dirty="0">
                          <a:effectLst/>
                        </a:rPr>
                        <a:t>CSR</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(8)</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(2)</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(10)</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solidFill>
                      <a:schemeClr val="accent6">
                        <a:lumMod val="40000"/>
                        <a:lumOff val="60000"/>
                      </a:schemeClr>
                    </a:solidFill>
                  </a:tcPr>
                </a:tc>
                <a:tc>
                  <a:txBody>
                    <a:bodyPr/>
                    <a:lstStyle/>
                    <a:p>
                      <a:pPr marL="0" marR="0" algn="r">
                        <a:lnSpc>
                          <a:spcPct val="107000"/>
                        </a:lnSpc>
                        <a:spcBef>
                          <a:spcPts val="0"/>
                        </a:spcBef>
                        <a:spcAft>
                          <a:spcPts val="0"/>
                        </a:spcAft>
                      </a:pPr>
                      <a:r>
                        <a:rPr lang="en-US" sz="1250" kern="100" dirty="0">
                          <a:effectLst/>
                        </a:rPr>
                        <a:t>(15)</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solidFill>
                      <a:schemeClr val="accent6">
                        <a:lumMod val="40000"/>
                        <a:lumOff val="60000"/>
                      </a:schemeClr>
                    </a:solidFill>
                  </a:tcPr>
                </a:tc>
                <a:tc>
                  <a:txBody>
                    <a:bodyPr/>
                    <a:lstStyle/>
                    <a:p>
                      <a:pPr algn="r" rtl="0" fontAlgn="ctr"/>
                      <a:r>
                        <a:rPr lang="en-US" sz="1250" b="0" i="0" u="none" strike="noStrike" dirty="0">
                          <a:solidFill>
                            <a:srgbClr val="000000"/>
                          </a:solidFill>
                          <a:effectLst/>
                          <a:latin typeface="Calibri" panose="020F0502020204030204" pitchFamily="34" charset="0"/>
                        </a:rPr>
                        <a:t>-33%</a:t>
                      </a:r>
                    </a:p>
                  </a:txBody>
                  <a:tcPr marL="9525" marR="9525" marT="9525" marB="0">
                    <a:solidFill>
                      <a:schemeClr val="accent6">
                        <a:lumMod val="40000"/>
                        <a:lumOff val="60000"/>
                      </a:schemeClr>
                    </a:solidFill>
                  </a:tcPr>
                </a:tc>
                <a:extLst>
                  <a:ext uri="{0D108BD9-81ED-4DB2-BD59-A6C34878D82A}">
                    <a16:rowId xmlns:a16="http://schemas.microsoft.com/office/drawing/2014/main" xmlns="" val="3798615876"/>
                  </a:ext>
                </a:extLst>
              </a:tr>
              <a:tr h="137235">
                <a:tc>
                  <a:txBody>
                    <a:bodyPr/>
                    <a:lstStyle/>
                    <a:p>
                      <a:pPr marL="0" marR="0">
                        <a:lnSpc>
                          <a:spcPct val="107000"/>
                        </a:lnSpc>
                        <a:spcBef>
                          <a:spcPts val="0"/>
                        </a:spcBef>
                        <a:spcAft>
                          <a:spcPts val="0"/>
                        </a:spcAft>
                      </a:pPr>
                      <a:r>
                        <a:rPr lang="en-US" sz="1250" kern="100">
                          <a:effectLst/>
                        </a:rPr>
                        <a:t>Directors Sitting Fees</a:t>
                      </a:r>
                      <a:endParaRPr lang="en-US" sz="1250" kern="10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a:effectLst/>
                        </a:rPr>
                        <a:t>(29)</a:t>
                      </a:r>
                      <a:endParaRPr lang="en-US" sz="1250" kern="10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a:effectLst/>
                        </a:rPr>
                        <a:t>(17)</a:t>
                      </a:r>
                      <a:endParaRPr lang="en-US" sz="1250" kern="10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(14)</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(10)</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a:effectLst/>
                        </a:rPr>
                        <a:t>(70)</a:t>
                      </a:r>
                      <a:endParaRPr lang="en-US" sz="1250" kern="100">
                        <a:effectLst/>
                        <a:latin typeface="+mn-lt"/>
                        <a:ea typeface="Calibri" panose="020F0502020204030204" pitchFamily="34" charset="0"/>
                        <a:cs typeface="Arial" panose="020B0604020202020204" pitchFamily="34" charset="0"/>
                      </a:endParaRPr>
                    </a:p>
                  </a:txBody>
                  <a:tcPr marL="3349" marR="3349" marT="3349" marB="0">
                    <a:solidFill>
                      <a:schemeClr val="accent6">
                        <a:lumMod val="40000"/>
                        <a:lumOff val="60000"/>
                      </a:schemeClr>
                    </a:solidFill>
                  </a:tcPr>
                </a:tc>
                <a:tc>
                  <a:txBody>
                    <a:bodyPr/>
                    <a:lstStyle/>
                    <a:p>
                      <a:pPr marL="0" marR="0" algn="r">
                        <a:lnSpc>
                          <a:spcPct val="107000"/>
                        </a:lnSpc>
                        <a:spcBef>
                          <a:spcPts val="0"/>
                        </a:spcBef>
                        <a:spcAft>
                          <a:spcPts val="0"/>
                        </a:spcAft>
                      </a:pPr>
                      <a:r>
                        <a:rPr lang="en-US" sz="1250" kern="100" dirty="0">
                          <a:effectLst/>
                        </a:rPr>
                        <a:t>(76)</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solidFill>
                      <a:schemeClr val="accent6">
                        <a:lumMod val="40000"/>
                        <a:lumOff val="60000"/>
                      </a:schemeClr>
                    </a:solidFill>
                  </a:tcPr>
                </a:tc>
                <a:tc>
                  <a:txBody>
                    <a:bodyPr/>
                    <a:lstStyle/>
                    <a:p>
                      <a:pPr algn="r" rtl="0" fontAlgn="ctr"/>
                      <a:r>
                        <a:rPr lang="en-US" sz="1250" b="0" i="0" u="none" strike="noStrike" dirty="0">
                          <a:solidFill>
                            <a:srgbClr val="000000"/>
                          </a:solidFill>
                          <a:effectLst/>
                          <a:latin typeface="Calibri" panose="020F0502020204030204" pitchFamily="34" charset="0"/>
                        </a:rPr>
                        <a:t>-8%</a:t>
                      </a:r>
                    </a:p>
                  </a:txBody>
                  <a:tcPr marL="9525" marR="9525" marT="9525" marB="0">
                    <a:solidFill>
                      <a:schemeClr val="accent6">
                        <a:lumMod val="40000"/>
                        <a:lumOff val="60000"/>
                      </a:schemeClr>
                    </a:solidFill>
                  </a:tcPr>
                </a:tc>
                <a:extLst>
                  <a:ext uri="{0D108BD9-81ED-4DB2-BD59-A6C34878D82A}">
                    <a16:rowId xmlns:a16="http://schemas.microsoft.com/office/drawing/2014/main" xmlns="" val="3987038588"/>
                  </a:ext>
                </a:extLst>
              </a:tr>
              <a:tr h="137235">
                <a:tc>
                  <a:txBody>
                    <a:bodyPr/>
                    <a:lstStyle/>
                    <a:p>
                      <a:pPr marL="0" marR="0">
                        <a:lnSpc>
                          <a:spcPct val="107000"/>
                        </a:lnSpc>
                        <a:spcBef>
                          <a:spcPts val="0"/>
                        </a:spcBef>
                        <a:spcAft>
                          <a:spcPts val="0"/>
                        </a:spcAft>
                      </a:pPr>
                      <a:r>
                        <a:rPr lang="en-US" sz="1250" b="1" kern="100" dirty="0">
                          <a:effectLst/>
                        </a:rPr>
                        <a:t>Operating Profit / (loss)</a:t>
                      </a:r>
                      <a:endParaRPr lang="en-US" sz="1250" b="1" kern="100" dirty="0">
                        <a:effectLst/>
                        <a:latin typeface="+mn-lt"/>
                        <a:ea typeface="Calibri" panose="020F0502020204030204" pitchFamily="34" charset="0"/>
                        <a:cs typeface="Arial" panose="020B0604020202020204" pitchFamily="34" charset="0"/>
                      </a:endParaRPr>
                    </a:p>
                  </a:txBody>
                  <a:tcPr marL="3349" marR="3349" marT="3349" marB="0">
                    <a:solidFill>
                      <a:schemeClr val="tx2">
                        <a:lumMod val="40000"/>
                        <a:lumOff val="60000"/>
                      </a:schemeClr>
                    </a:solidFill>
                  </a:tcPr>
                </a:tc>
                <a:tc>
                  <a:txBody>
                    <a:bodyPr/>
                    <a:lstStyle/>
                    <a:p>
                      <a:pPr marL="0" marR="0" algn="r">
                        <a:lnSpc>
                          <a:spcPct val="107000"/>
                        </a:lnSpc>
                        <a:spcBef>
                          <a:spcPts val="0"/>
                        </a:spcBef>
                        <a:spcAft>
                          <a:spcPts val="0"/>
                        </a:spcAft>
                      </a:pPr>
                      <a:r>
                        <a:rPr lang="en-US" sz="1250" b="1" kern="100" dirty="0">
                          <a:effectLst/>
                        </a:rPr>
                        <a:t>328</a:t>
                      </a:r>
                      <a:endParaRPr lang="en-US" sz="1250" b="1" kern="100" dirty="0">
                        <a:effectLst/>
                        <a:latin typeface="+mn-lt"/>
                        <a:ea typeface="Calibri" panose="020F0502020204030204" pitchFamily="34" charset="0"/>
                        <a:cs typeface="Arial" panose="020B0604020202020204" pitchFamily="34" charset="0"/>
                      </a:endParaRPr>
                    </a:p>
                  </a:txBody>
                  <a:tcPr marL="3349" marR="3349" marT="3349" marB="0">
                    <a:solidFill>
                      <a:schemeClr val="tx2">
                        <a:lumMod val="40000"/>
                        <a:lumOff val="60000"/>
                      </a:schemeClr>
                    </a:solidFill>
                  </a:tcPr>
                </a:tc>
                <a:tc>
                  <a:txBody>
                    <a:bodyPr/>
                    <a:lstStyle/>
                    <a:p>
                      <a:pPr marL="0" marR="0" algn="r">
                        <a:lnSpc>
                          <a:spcPct val="107000"/>
                        </a:lnSpc>
                        <a:spcBef>
                          <a:spcPts val="0"/>
                        </a:spcBef>
                        <a:spcAft>
                          <a:spcPts val="0"/>
                        </a:spcAft>
                      </a:pPr>
                      <a:r>
                        <a:rPr lang="en-US" sz="1250" b="1" kern="100" dirty="0">
                          <a:effectLst/>
                        </a:rPr>
                        <a:t>173</a:t>
                      </a:r>
                      <a:endParaRPr lang="en-US" sz="1250" b="1" kern="100" dirty="0">
                        <a:effectLst/>
                        <a:latin typeface="+mn-lt"/>
                        <a:ea typeface="Calibri" panose="020F0502020204030204" pitchFamily="34" charset="0"/>
                        <a:cs typeface="Arial" panose="020B0604020202020204" pitchFamily="34" charset="0"/>
                      </a:endParaRPr>
                    </a:p>
                  </a:txBody>
                  <a:tcPr marL="3349" marR="3349" marT="3349" marB="0">
                    <a:solidFill>
                      <a:schemeClr val="tx2">
                        <a:lumMod val="40000"/>
                        <a:lumOff val="60000"/>
                      </a:schemeClr>
                    </a:solidFill>
                  </a:tcPr>
                </a:tc>
                <a:tc>
                  <a:txBody>
                    <a:bodyPr/>
                    <a:lstStyle/>
                    <a:p>
                      <a:pPr marL="0" marR="0" algn="r">
                        <a:lnSpc>
                          <a:spcPct val="107000"/>
                        </a:lnSpc>
                        <a:spcBef>
                          <a:spcPts val="0"/>
                        </a:spcBef>
                        <a:spcAft>
                          <a:spcPts val="0"/>
                        </a:spcAft>
                      </a:pPr>
                      <a:r>
                        <a:rPr lang="en-US" sz="1250" b="1" kern="100" dirty="0">
                          <a:effectLst/>
                        </a:rPr>
                        <a:t>140</a:t>
                      </a:r>
                      <a:endParaRPr lang="en-US" sz="1250" b="1" kern="100" dirty="0">
                        <a:effectLst/>
                        <a:latin typeface="+mn-lt"/>
                        <a:ea typeface="Calibri" panose="020F0502020204030204" pitchFamily="34" charset="0"/>
                        <a:cs typeface="Arial" panose="020B0604020202020204" pitchFamily="34" charset="0"/>
                      </a:endParaRPr>
                    </a:p>
                  </a:txBody>
                  <a:tcPr marL="3349" marR="3349" marT="3349" marB="0">
                    <a:solidFill>
                      <a:schemeClr val="tx2">
                        <a:lumMod val="40000"/>
                        <a:lumOff val="60000"/>
                      </a:schemeClr>
                    </a:solidFill>
                  </a:tcPr>
                </a:tc>
                <a:tc>
                  <a:txBody>
                    <a:bodyPr/>
                    <a:lstStyle/>
                    <a:p>
                      <a:pPr marL="0" marR="0" algn="r">
                        <a:lnSpc>
                          <a:spcPct val="107000"/>
                        </a:lnSpc>
                        <a:spcBef>
                          <a:spcPts val="0"/>
                        </a:spcBef>
                        <a:spcAft>
                          <a:spcPts val="0"/>
                        </a:spcAft>
                      </a:pPr>
                      <a:r>
                        <a:rPr lang="en-US" sz="1250" b="1" kern="100" dirty="0">
                          <a:effectLst/>
                        </a:rPr>
                        <a:t>1,394</a:t>
                      </a:r>
                      <a:endParaRPr lang="en-US" sz="1250" b="1" kern="100" dirty="0">
                        <a:effectLst/>
                        <a:latin typeface="+mn-lt"/>
                        <a:ea typeface="Calibri" panose="020F0502020204030204" pitchFamily="34" charset="0"/>
                        <a:cs typeface="Arial" panose="020B0604020202020204" pitchFamily="34" charset="0"/>
                      </a:endParaRPr>
                    </a:p>
                  </a:txBody>
                  <a:tcPr marL="3349" marR="3349" marT="3349" marB="0">
                    <a:solidFill>
                      <a:schemeClr val="tx2">
                        <a:lumMod val="40000"/>
                        <a:lumOff val="60000"/>
                      </a:schemeClr>
                    </a:solidFill>
                  </a:tcPr>
                </a:tc>
                <a:tc>
                  <a:txBody>
                    <a:bodyPr/>
                    <a:lstStyle/>
                    <a:p>
                      <a:pPr marL="0" marR="0" algn="r">
                        <a:lnSpc>
                          <a:spcPct val="107000"/>
                        </a:lnSpc>
                        <a:spcBef>
                          <a:spcPts val="0"/>
                        </a:spcBef>
                        <a:spcAft>
                          <a:spcPts val="0"/>
                        </a:spcAft>
                      </a:pPr>
                      <a:r>
                        <a:rPr lang="en-US" sz="1250" b="1" kern="100" dirty="0">
                          <a:effectLst/>
                        </a:rPr>
                        <a:t>2,035</a:t>
                      </a:r>
                      <a:endParaRPr lang="en-US" sz="1250" b="1" kern="100" dirty="0">
                        <a:effectLst/>
                        <a:latin typeface="+mn-lt"/>
                        <a:ea typeface="Calibri" panose="020F0502020204030204" pitchFamily="34" charset="0"/>
                        <a:cs typeface="Arial" panose="020B0604020202020204" pitchFamily="34" charset="0"/>
                      </a:endParaRPr>
                    </a:p>
                  </a:txBody>
                  <a:tcPr marL="3349" marR="3349" marT="3349" marB="0">
                    <a:solidFill>
                      <a:schemeClr val="accent6"/>
                    </a:solidFill>
                  </a:tcPr>
                </a:tc>
                <a:tc>
                  <a:txBody>
                    <a:bodyPr/>
                    <a:lstStyle/>
                    <a:p>
                      <a:pPr marL="0" marR="0" algn="r">
                        <a:lnSpc>
                          <a:spcPct val="107000"/>
                        </a:lnSpc>
                        <a:spcBef>
                          <a:spcPts val="0"/>
                        </a:spcBef>
                        <a:spcAft>
                          <a:spcPts val="0"/>
                        </a:spcAft>
                      </a:pPr>
                      <a:r>
                        <a:rPr lang="en-US" sz="1250" b="1" kern="100" dirty="0">
                          <a:effectLst/>
                        </a:rPr>
                        <a:t>743</a:t>
                      </a:r>
                      <a:endParaRPr lang="en-US" sz="1250" b="1" kern="100" dirty="0">
                        <a:effectLst/>
                        <a:latin typeface="+mn-lt"/>
                        <a:ea typeface="Calibri" panose="020F0502020204030204" pitchFamily="34" charset="0"/>
                        <a:cs typeface="Arial" panose="020B0604020202020204" pitchFamily="34" charset="0"/>
                      </a:endParaRPr>
                    </a:p>
                  </a:txBody>
                  <a:tcPr marL="3349" marR="3349" marT="3349" marB="0">
                    <a:solidFill>
                      <a:schemeClr val="accent6"/>
                    </a:solidFill>
                  </a:tcPr>
                </a:tc>
                <a:tc>
                  <a:txBody>
                    <a:bodyPr/>
                    <a:lstStyle/>
                    <a:p>
                      <a:pPr algn="r" rtl="0" fontAlgn="ctr"/>
                      <a:r>
                        <a:rPr lang="en-US" sz="1250" b="1" i="0" u="none" strike="noStrike" dirty="0">
                          <a:solidFill>
                            <a:srgbClr val="000000"/>
                          </a:solidFill>
                          <a:effectLst/>
                          <a:latin typeface="Calibri" panose="020F0502020204030204" pitchFamily="34" charset="0"/>
                        </a:rPr>
                        <a:t>174%</a:t>
                      </a:r>
                    </a:p>
                  </a:txBody>
                  <a:tcPr marL="9525" marR="9525" marT="9525" marB="0">
                    <a:solidFill>
                      <a:schemeClr val="accent6"/>
                    </a:solidFill>
                  </a:tcPr>
                </a:tc>
                <a:extLst>
                  <a:ext uri="{0D108BD9-81ED-4DB2-BD59-A6C34878D82A}">
                    <a16:rowId xmlns:a16="http://schemas.microsoft.com/office/drawing/2014/main" xmlns="" val="1564034082"/>
                  </a:ext>
                </a:extLst>
              </a:tr>
              <a:tr h="137235">
                <a:tc>
                  <a:txBody>
                    <a:bodyPr/>
                    <a:lstStyle/>
                    <a:p>
                      <a:pPr marL="0" marR="0">
                        <a:lnSpc>
                          <a:spcPct val="107000"/>
                        </a:lnSpc>
                        <a:spcBef>
                          <a:spcPts val="0"/>
                        </a:spcBef>
                        <a:spcAft>
                          <a:spcPts val="0"/>
                        </a:spcAft>
                      </a:pPr>
                      <a:r>
                        <a:rPr lang="en-US" sz="1250" kern="100" dirty="0">
                          <a:effectLst/>
                        </a:rPr>
                        <a:t>Less: Finance Cost</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(242)</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a:effectLst/>
                        </a:rPr>
                        <a:t>(255)</a:t>
                      </a:r>
                      <a:endParaRPr lang="en-US" sz="1250" kern="10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(278)</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(268)</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(1,043)</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solidFill>
                      <a:schemeClr val="accent6">
                        <a:lumMod val="40000"/>
                        <a:lumOff val="60000"/>
                      </a:schemeClr>
                    </a:solidFill>
                  </a:tcPr>
                </a:tc>
                <a:tc>
                  <a:txBody>
                    <a:bodyPr/>
                    <a:lstStyle/>
                    <a:p>
                      <a:pPr marL="0" marR="0" algn="r">
                        <a:lnSpc>
                          <a:spcPct val="107000"/>
                        </a:lnSpc>
                        <a:spcBef>
                          <a:spcPts val="0"/>
                        </a:spcBef>
                        <a:spcAft>
                          <a:spcPts val="0"/>
                        </a:spcAft>
                      </a:pPr>
                      <a:r>
                        <a:rPr lang="en-US" sz="1250" kern="100" dirty="0">
                          <a:effectLst/>
                        </a:rPr>
                        <a:t>(1,124)</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solidFill>
                      <a:schemeClr val="accent6">
                        <a:lumMod val="40000"/>
                        <a:lumOff val="60000"/>
                      </a:schemeClr>
                    </a:solidFill>
                  </a:tcPr>
                </a:tc>
                <a:tc>
                  <a:txBody>
                    <a:bodyPr/>
                    <a:lstStyle/>
                    <a:p>
                      <a:pPr algn="r" rtl="0" fontAlgn="ctr"/>
                      <a:r>
                        <a:rPr lang="en-US" sz="1250" b="0" i="0" u="none" strike="noStrike" dirty="0">
                          <a:solidFill>
                            <a:srgbClr val="000000"/>
                          </a:solidFill>
                          <a:effectLst/>
                          <a:latin typeface="Calibri" panose="020F0502020204030204" pitchFamily="34" charset="0"/>
                        </a:rPr>
                        <a:t>-7%</a:t>
                      </a:r>
                    </a:p>
                  </a:txBody>
                  <a:tcPr marL="9525" marR="9525" marT="9525" marB="0">
                    <a:solidFill>
                      <a:schemeClr val="accent6">
                        <a:lumMod val="40000"/>
                        <a:lumOff val="60000"/>
                      </a:schemeClr>
                    </a:solidFill>
                  </a:tcPr>
                </a:tc>
                <a:extLst>
                  <a:ext uri="{0D108BD9-81ED-4DB2-BD59-A6C34878D82A}">
                    <a16:rowId xmlns:a16="http://schemas.microsoft.com/office/drawing/2014/main" xmlns="" val="3602122609"/>
                  </a:ext>
                </a:extLst>
              </a:tr>
              <a:tr h="137235">
                <a:tc>
                  <a:txBody>
                    <a:bodyPr/>
                    <a:lstStyle/>
                    <a:p>
                      <a:pPr marL="0" marR="0">
                        <a:lnSpc>
                          <a:spcPct val="107000"/>
                        </a:lnSpc>
                        <a:spcBef>
                          <a:spcPts val="0"/>
                        </a:spcBef>
                        <a:spcAft>
                          <a:spcPts val="0"/>
                        </a:spcAft>
                      </a:pPr>
                      <a:r>
                        <a:rPr lang="en-US" sz="1250" b="1" kern="100" dirty="0">
                          <a:effectLst/>
                        </a:rPr>
                        <a:t>Profit / (loss) after finance cost</a:t>
                      </a:r>
                      <a:endParaRPr lang="en-US" sz="1250" b="1" kern="100" dirty="0">
                        <a:effectLst/>
                        <a:latin typeface="+mn-lt"/>
                        <a:ea typeface="Calibri" panose="020F0502020204030204" pitchFamily="34" charset="0"/>
                        <a:cs typeface="Arial" panose="020B0604020202020204" pitchFamily="34" charset="0"/>
                      </a:endParaRPr>
                    </a:p>
                  </a:txBody>
                  <a:tcPr marL="3349" marR="3349" marT="3349" marB="0">
                    <a:solidFill>
                      <a:schemeClr val="tx2">
                        <a:lumMod val="40000"/>
                        <a:lumOff val="60000"/>
                      </a:schemeClr>
                    </a:solidFill>
                  </a:tcPr>
                </a:tc>
                <a:tc>
                  <a:txBody>
                    <a:bodyPr/>
                    <a:lstStyle/>
                    <a:p>
                      <a:pPr marL="0" marR="0" algn="r">
                        <a:lnSpc>
                          <a:spcPct val="107000"/>
                        </a:lnSpc>
                        <a:spcBef>
                          <a:spcPts val="0"/>
                        </a:spcBef>
                        <a:spcAft>
                          <a:spcPts val="0"/>
                        </a:spcAft>
                      </a:pPr>
                      <a:r>
                        <a:rPr lang="en-US" sz="1250" b="1" kern="100" dirty="0">
                          <a:effectLst/>
                        </a:rPr>
                        <a:t>86</a:t>
                      </a:r>
                      <a:endParaRPr lang="en-US" sz="1250" b="1" kern="100" dirty="0">
                        <a:effectLst/>
                        <a:latin typeface="+mn-lt"/>
                        <a:ea typeface="Calibri" panose="020F0502020204030204" pitchFamily="34" charset="0"/>
                        <a:cs typeface="Arial" panose="020B0604020202020204" pitchFamily="34" charset="0"/>
                      </a:endParaRPr>
                    </a:p>
                  </a:txBody>
                  <a:tcPr marL="3349" marR="3349" marT="3349" marB="0">
                    <a:solidFill>
                      <a:schemeClr val="tx2">
                        <a:lumMod val="40000"/>
                        <a:lumOff val="60000"/>
                      </a:schemeClr>
                    </a:solidFill>
                  </a:tcPr>
                </a:tc>
                <a:tc>
                  <a:txBody>
                    <a:bodyPr/>
                    <a:lstStyle/>
                    <a:p>
                      <a:pPr marL="0" marR="0" algn="r">
                        <a:lnSpc>
                          <a:spcPct val="107000"/>
                        </a:lnSpc>
                        <a:spcBef>
                          <a:spcPts val="0"/>
                        </a:spcBef>
                        <a:spcAft>
                          <a:spcPts val="0"/>
                        </a:spcAft>
                      </a:pPr>
                      <a:r>
                        <a:rPr lang="en-US" sz="1250" b="1" kern="100" dirty="0">
                          <a:effectLst/>
                        </a:rPr>
                        <a:t>(82)</a:t>
                      </a:r>
                      <a:endParaRPr lang="en-US" sz="1250" b="1" kern="100" dirty="0">
                        <a:effectLst/>
                        <a:latin typeface="+mn-lt"/>
                        <a:ea typeface="Calibri" panose="020F0502020204030204" pitchFamily="34" charset="0"/>
                        <a:cs typeface="Arial" panose="020B0604020202020204" pitchFamily="34" charset="0"/>
                      </a:endParaRPr>
                    </a:p>
                  </a:txBody>
                  <a:tcPr marL="3349" marR="3349" marT="3349" marB="0">
                    <a:solidFill>
                      <a:schemeClr val="tx2">
                        <a:lumMod val="40000"/>
                        <a:lumOff val="60000"/>
                      </a:schemeClr>
                    </a:solidFill>
                  </a:tcPr>
                </a:tc>
                <a:tc>
                  <a:txBody>
                    <a:bodyPr/>
                    <a:lstStyle/>
                    <a:p>
                      <a:pPr marL="0" marR="0" algn="r">
                        <a:lnSpc>
                          <a:spcPct val="107000"/>
                        </a:lnSpc>
                        <a:spcBef>
                          <a:spcPts val="0"/>
                        </a:spcBef>
                        <a:spcAft>
                          <a:spcPts val="0"/>
                        </a:spcAft>
                      </a:pPr>
                      <a:r>
                        <a:rPr lang="en-US" sz="1250" b="1" kern="100" dirty="0">
                          <a:effectLst/>
                        </a:rPr>
                        <a:t>(138)</a:t>
                      </a:r>
                      <a:endParaRPr lang="en-US" sz="1250" b="1" kern="100" dirty="0">
                        <a:effectLst/>
                        <a:latin typeface="+mn-lt"/>
                        <a:ea typeface="Calibri" panose="020F0502020204030204" pitchFamily="34" charset="0"/>
                        <a:cs typeface="Arial" panose="020B0604020202020204" pitchFamily="34" charset="0"/>
                      </a:endParaRPr>
                    </a:p>
                  </a:txBody>
                  <a:tcPr marL="3349" marR="3349" marT="3349" marB="0">
                    <a:solidFill>
                      <a:schemeClr val="tx2">
                        <a:lumMod val="40000"/>
                        <a:lumOff val="60000"/>
                      </a:schemeClr>
                    </a:solidFill>
                  </a:tcPr>
                </a:tc>
                <a:tc>
                  <a:txBody>
                    <a:bodyPr/>
                    <a:lstStyle/>
                    <a:p>
                      <a:pPr marL="0" marR="0" algn="r">
                        <a:lnSpc>
                          <a:spcPct val="107000"/>
                        </a:lnSpc>
                        <a:spcBef>
                          <a:spcPts val="0"/>
                        </a:spcBef>
                        <a:spcAft>
                          <a:spcPts val="0"/>
                        </a:spcAft>
                      </a:pPr>
                      <a:r>
                        <a:rPr lang="en-US" sz="1250" b="1" kern="100" dirty="0">
                          <a:effectLst/>
                        </a:rPr>
                        <a:t>1,126</a:t>
                      </a:r>
                      <a:endParaRPr lang="en-US" sz="1250" b="1" kern="100" dirty="0">
                        <a:effectLst/>
                        <a:latin typeface="+mn-lt"/>
                        <a:ea typeface="Calibri" panose="020F0502020204030204" pitchFamily="34" charset="0"/>
                        <a:cs typeface="Arial" panose="020B0604020202020204" pitchFamily="34" charset="0"/>
                      </a:endParaRPr>
                    </a:p>
                  </a:txBody>
                  <a:tcPr marL="3349" marR="3349" marT="3349" marB="0">
                    <a:solidFill>
                      <a:schemeClr val="tx2">
                        <a:lumMod val="40000"/>
                        <a:lumOff val="60000"/>
                      </a:schemeClr>
                    </a:solidFill>
                  </a:tcPr>
                </a:tc>
                <a:tc>
                  <a:txBody>
                    <a:bodyPr/>
                    <a:lstStyle/>
                    <a:p>
                      <a:pPr marL="0" marR="0" algn="r">
                        <a:lnSpc>
                          <a:spcPct val="107000"/>
                        </a:lnSpc>
                        <a:spcBef>
                          <a:spcPts val="0"/>
                        </a:spcBef>
                        <a:spcAft>
                          <a:spcPts val="0"/>
                        </a:spcAft>
                      </a:pPr>
                      <a:r>
                        <a:rPr lang="en-US" sz="1250" b="1" kern="100" dirty="0">
                          <a:effectLst/>
                        </a:rPr>
                        <a:t>992</a:t>
                      </a:r>
                      <a:endParaRPr lang="en-US" sz="1250" b="1" kern="100" dirty="0">
                        <a:effectLst/>
                        <a:latin typeface="+mn-lt"/>
                        <a:ea typeface="Calibri" panose="020F0502020204030204" pitchFamily="34" charset="0"/>
                        <a:cs typeface="Arial" panose="020B0604020202020204" pitchFamily="34" charset="0"/>
                      </a:endParaRPr>
                    </a:p>
                  </a:txBody>
                  <a:tcPr marL="3349" marR="3349" marT="3349" marB="0">
                    <a:solidFill>
                      <a:schemeClr val="accent6">
                        <a:lumMod val="40000"/>
                        <a:lumOff val="60000"/>
                      </a:schemeClr>
                    </a:solidFill>
                  </a:tcPr>
                </a:tc>
                <a:tc>
                  <a:txBody>
                    <a:bodyPr/>
                    <a:lstStyle/>
                    <a:p>
                      <a:pPr marL="0" marR="0" algn="r">
                        <a:lnSpc>
                          <a:spcPct val="107000"/>
                        </a:lnSpc>
                        <a:spcBef>
                          <a:spcPts val="0"/>
                        </a:spcBef>
                        <a:spcAft>
                          <a:spcPts val="0"/>
                        </a:spcAft>
                      </a:pPr>
                      <a:r>
                        <a:rPr lang="en-US" sz="1250" b="1" kern="100" dirty="0">
                          <a:effectLst/>
                        </a:rPr>
                        <a:t>(381)</a:t>
                      </a:r>
                      <a:endParaRPr lang="en-US" sz="1250" b="1" kern="100" dirty="0">
                        <a:effectLst/>
                        <a:latin typeface="+mn-lt"/>
                        <a:ea typeface="Calibri" panose="020F0502020204030204" pitchFamily="34" charset="0"/>
                        <a:cs typeface="Arial" panose="020B0604020202020204" pitchFamily="34" charset="0"/>
                      </a:endParaRPr>
                    </a:p>
                  </a:txBody>
                  <a:tcPr marL="3349" marR="3349" marT="3349" marB="0">
                    <a:solidFill>
                      <a:schemeClr val="accent6">
                        <a:lumMod val="40000"/>
                        <a:lumOff val="60000"/>
                      </a:schemeClr>
                    </a:solidFill>
                  </a:tcPr>
                </a:tc>
                <a:tc>
                  <a:txBody>
                    <a:bodyPr/>
                    <a:lstStyle/>
                    <a:p>
                      <a:pPr algn="r" rtl="0" fontAlgn="ctr"/>
                      <a:r>
                        <a:rPr lang="en-US" sz="1250" b="1" i="0" u="none" strike="noStrike" dirty="0">
                          <a:solidFill>
                            <a:srgbClr val="000000"/>
                          </a:solidFill>
                          <a:effectLst/>
                          <a:latin typeface="Calibri" panose="020F0502020204030204" pitchFamily="34" charset="0"/>
                        </a:rPr>
                        <a:t>260%</a:t>
                      </a:r>
                    </a:p>
                  </a:txBody>
                  <a:tcPr marL="9525" marR="9525" marT="9525" marB="0">
                    <a:solidFill>
                      <a:schemeClr val="accent6">
                        <a:lumMod val="40000"/>
                        <a:lumOff val="60000"/>
                      </a:schemeClr>
                    </a:solidFill>
                  </a:tcPr>
                </a:tc>
                <a:extLst>
                  <a:ext uri="{0D108BD9-81ED-4DB2-BD59-A6C34878D82A}">
                    <a16:rowId xmlns:a16="http://schemas.microsoft.com/office/drawing/2014/main" xmlns="" val="2171681352"/>
                  </a:ext>
                </a:extLst>
              </a:tr>
              <a:tr h="275810">
                <a:tc>
                  <a:txBody>
                    <a:bodyPr/>
                    <a:lstStyle/>
                    <a:p>
                      <a:pPr marL="0" marR="0">
                        <a:lnSpc>
                          <a:spcPct val="107000"/>
                        </a:lnSpc>
                        <a:spcBef>
                          <a:spcPts val="0"/>
                        </a:spcBef>
                        <a:spcAft>
                          <a:spcPts val="0"/>
                        </a:spcAft>
                      </a:pPr>
                      <a:r>
                        <a:rPr lang="en-GB" sz="1250" kern="100" dirty="0">
                          <a:effectLst/>
                        </a:rPr>
                        <a:t>Net change in value of investments at FVTPL</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(730)</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75</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(90)</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107</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(638)</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solidFill>
                      <a:schemeClr val="accent6">
                        <a:lumMod val="40000"/>
                        <a:lumOff val="60000"/>
                      </a:schemeClr>
                    </a:solidFill>
                  </a:tcPr>
                </a:tc>
                <a:tc>
                  <a:txBody>
                    <a:bodyPr/>
                    <a:lstStyle/>
                    <a:p>
                      <a:pPr marL="0" marR="0" algn="r">
                        <a:lnSpc>
                          <a:spcPct val="107000"/>
                        </a:lnSpc>
                        <a:spcBef>
                          <a:spcPts val="0"/>
                        </a:spcBef>
                        <a:spcAft>
                          <a:spcPts val="0"/>
                        </a:spcAft>
                      </a:pPr>
                      <a:r>
                        <a:rPr lang="en-US" sz="1250" kern="100" dirty="0">
                          <a:effectLst/>
                        </a:rPr>
                        <a:t>(460)</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solidFill>
                      <a:schemeClr val="accent6">
                        <a:lumMod val="40000"/>
                        <a:lumOff val="60000"/>
                      </a:schemeClr>
                    </a:solidFill>
                  </a:tcPr>
                </a:tc>
                <a:tc>
                  <a:txBody>
                    <a:bodyPr/>
                    <a:lstStyle/>
                    <a:p>
                      <a:pPr algn="r" rtl="0" fontAlgn="ctr"/>
                      <a:r>
                        <a:rPr lang="en-US" sz="1250" b="0" i="0" u="none" strike="noStrike" dirty="0">
                          <a:solidFill>
                            <a:srgbClr val="000000"/>
                          </a:solidFill>
                          <a:effectLst/>
                          <a:latin typeface="Calibri" panose="020F0502020204030204" pitchFamily="34" charset="0"/>
                        </a:rPr>
                        <a:t>-239%</a:t>
                      </a:r>
                    </a:p>
                  </a:txBody>
                  <a:tcPr marL="9525" marR="9525" marT="9525" marB="0">
                    <a:solidFill>
                      <a:schemeClr val="accent6">
                        <a:lumMod val="40000"/>
                        <a:lumOff val="60000"/>
                      </a:schemeClr>
                    </a:solidFill>
                  </a:tcPr>
                </a:tc>
                <a:extLst>
                  <a:ext uri="{0D108BD9-81ED-4DB2-BD59-A6C34878D82A}">
                    <a16:rowId xmlns:a16="http://schemas.microsoft.com/office/drawing/2014/main" xmlns="" val="724291797"/>
                  </a:ext>
                </a:extLst>
              </a:tr>
              <a:tr h="137235">
                <a:tc>
                  <a:txBody>
                    <a:bodyPr/>
                    <a:lstStyle/>
                    <a:p>
                      <a:pPr marL="0" marR="0">
                        <a:lnSpc>
                          <a:spcPct val="107000"/>
                        </a:lnSpc>
                        <a:spcBef>
                          <a:spcPts val="0"/>
                        </a:spcBef>
                        <a:spcAft>
                          <a:spcPts val="0"/>
                        </a:spcAft>
                      </a:pPr>
                      <a:r>
                        <a:rPr lang="en-US" sz="1250" b="1" kern="100" dirty="0">
                          <a:effectLst/>
                        </a:rPr>
                        <a:t>Net Profit / (Loss)</a:t>
                      </a:r>
                      <a:endParaRPr lang="en-US" sz="1250" b="1" kern="100" dirty="0">
                        <a:effectLst/>
                        <a:latin typeface="+mn-lt"/>
                        <a:ea typeface="Calibri" panose="020F0502020204030204" pitchFamily="34" charset="0"/>
                        <a:cs typeface="Arial" panose="020B0604020202020204" pitchFamily="34" charset="0"/>
                      </a:endParaRPr>
                    </a:p>
                  </a:txBody>
                  <a:tcPr marL="3349" marR="3349" marT="3349" marB="0">
                    <a:solidFill>
                      <a:schemeClr val="tx2">
                        <a:lumMod val="40000"/>
                        <a:lumOff val="60000"/>
                      </a:schemeClr>
                    </a:solidFill>
                  </a:tcPr>
                </a:tc>
                <a:tc>
                  <a:txBody>
                    <a:bodyPr/>
                    <a:lstStyle/>
                    <a:p>
                      <a:pPr marL="0" marR="0" algn="r">
                        <a:lnSpc>
                          <a:spcPct val="107000"/>
                        </a:lnSpc>
                        <a:spcBef>
                          <a:spcPts val="0"/>
                        </a:spcBef>
                        <a:spcAft>
                          <a:spcPts val="0"/>
                        </a:spcAft>
                      </a:pPr>
                      <a:r>
                        <a:rPr lang="en-US" sz="1250" b="1" kern="100" dirty="0">
                          <a:effectLst/>
                        </a:rPr>
                        <a:t>(644)</a:t>
                      </a:r>
                      <a:endParaRPr lang="en-US" sz="1250" b="1" kern="100" dirty="0">
                        <a:effectLst/>
                        <a:latin typeface="+mn-lt"/>
                        <a:ea typeface="Calibri" panose="020F0502020204030204" pitchFamily="34" charset="0"/>
                        <a:cs typeface="Arial" panose="020B0604020202020204" pitchFamily="34" charset="0"/>
                      </a:endParaRPr>
                    </a:p>
                  </a:txBody>
                  <a:tcPr marL="3349" marR="3349" marT="3349" marB="0">
                    <a:solidFill>
                      <a:schemeClr val="tx2">
                        <a:lumMod val="40000"/>
                        <a:lumOff val="60000"/>
                      </a:schemeClr>
                    </a:solidFill>
                  </a:tcPr>
                </a:tc>
                <a:tc>
                  <a:txBody>
                    <a:bodyPr/>
                    <a:lstStyle/>
                    <a:p>
                      <a:pPr marL="0" marR="0" algn="r">
                        <a:lnSpc>
                          <a:spcPct val="107000"/>
                        </a:lnSpc>
                        <a:spcBef>
                          <a:spcPts val="0"/>
                        </a:spcBef>
                        <a:spcAft>
                          <a:spcPts val="0"/>
                        </a:spcAft>
                      </a:pPr>
                      <a:r>
                        <a:rPr lang="en-US" sz="1250" b="1" kern="100" dirty="0">
                          <a:effectLst/>
                        </a:rPr>
                        <a:t>(7)</a:t>
                      </a:r>
                      <a:endParaRPr lang="en-US" sz="1250" b="1" kern="100" dirty="0">
                        <a:effectLst/>
                        <a:latin typeface="+mn-lt"/>
                        <a:ea typeface="Calibri" panose="020F0502020204030204" pitchFamily="34" charset="0"/>
                        <a:cs typeface="Arial" panose="020B0604020202020204" pitchFamily="34" charset="0"/>
                      </a:endParaRPr>
                    </a:p>
                  </a:txBody>
                  <a:tcPr marL="3349" marR="3349" marT="3349" marB="0">
                    <a:solidFill>
                      <a:schemeClr val="tx2">
                        <a:lumMod val="40000"/>
                        <a:lumOff val="60000"/>
                      </a:schemeClr>
                    </a:solidFill>
                  </a:tcPr>
                </a:tc>
                <a:tc>
                  <a:txBody>
                    <a:bodyPr/>
                    <a:lstStyle/>
                    <a:p>
                      <a:pPr marL="0" marR="0" algn="r">
                        <a:lnSpc>
                          <a:spcPct val="107000"/>
                        </a:lnSpc>
                        <a:spcBef>
                          <a:spcPts val="0"/>
                        </a:spcBef>
                        <a:spcAft>
                          <a:spcPts val="0"/>
                        </a:spcAft>
                      </a:pPr>
                      <a:r>
                        <a:rPr lang="en-US" sz="1250" b="1" kern="100" dirty="0">
                          <a:effectLst/>
                        </a:rPr>
                        <a:t>(228)</a:t>
                      </a:r>
                      <a:endParaRPr lang="en-US" sz="1250" b="1" kern="100" dirty="0">
                        <a:effectLst/>
                        <a:latin typeface="+mn-lt"/>
                        <a:ea typeface="Calibri" panose="020F0502020204030204" pitchFamily="34" charset="0"/>
                        <a:cs typeface="Arial" panose="020B0604020202020204" pitchFamily="34" charset="0"/>
                      </a:endParaRPr>
                    </a:p>
                  </a:txBody>
                  <a:tcPr marL="3349" marR="3349" marT="3349" marB="0">
                    <a:solidFill>
                      <a:schemeClr val="tx2">
                        <a:lumMod val="40000"/>
                        <a:lumOff val="60000"/>
                      </a:schemeClr>
                    </a:solidFill>
                  </a:tcPr>
                </a:tc>
                <a:tc>
                  <a:txBody>
                    <a:bodyPr/>
                    <a:lstStyle/>
                    <a:p>
                      <a:pPr marL="0" marR="0" algn="r">
                        <a:lnSpc>
                          <a:spcPct val="107000"/>
                        </a:lnSpc>
                        <a:spcBef>
                          <a:spcPts val="0"/>
                        </a:spcBef>
                        <a:spcAft>
                          <a:spcPts val="0"/>
                        </a:spcAft>
                      </a:pPr>
                      <a:r>
                        <a:rPr lang="en-US" sz="1250" b="1" kern="100" dirty="0">
                          <a:effectLst/>
                        </a:rPr>
                        <a:t>1,233</a:t>
                      </a:r>
                      <a:endParaRPr lang="en-US" sz="1250" b="1" kern="100" dirty="0">
                        <a:effectLst/>
                        <a:latin typeface="+mn-lt"/>
                        <a:ea typeface="Calibri" panose="020F0502020204030204" pitchFamily="34" charset="0"/>
                        <a:cs typeface="Arial" panose="020B0604020202020204" pitchFamily="34" charset="0"/>
                      </a:endParaRPr>
                    </a:p>
                  </a:txBody>
                  <a:tcPr marL="3349" marR="3349" marT="3349" marB="0">
                    <a:solidFill>
                      <a:schemeClr val="tx2">
                        <a:lumMod val="40000"/>
                        <a:lumOff val="60000"/>
                      </a:schemeClr>
                    </a:solidFill>
                  </a:tcPr>
                </a:tc>
                <a:tc>
                  <a:txBody>
                    <a:bodyPr/>
                    <a:lstStyle/>
                    <a:p>
                      <a:pPr marL="0" marR="0" algn="r">
                        <a:lnSpc>
                          <a:spcPct val="107000"/>
                        </a:lnSpc>
                        <a:spcBef>
                          <a:spcPts val="0"/>
                        </a:spcBef>
                        <a:spcAft>
                          <a:spcPts val="0"/>
                        </a:spcAft>
                      </a:pPr>
                      <a:r>
                        <a:rPr lang="en-US" sz="1250" b="1" kern="100" dirty="0">
                          <a:effectLst/>
                        </a:rPr>
                        <a:t>354</a:t>
                      </a:r>
                      <a:endParaRPr lang="en-US" sz="1250" b="1" kern="100" dirty="0">
                        <a:effectLst/>
                        <a:latin typeface="+mn-lt"/>
                        <a:ea typeface="Calibri" panose="020F0502020204030204" pitchFamily="34" charset="0"/>
                        <a:cs typeface="Arial" panose="020B0604020202020204" pitchFamily="34" charset="0"/>
                      </a:endParaRPr>
                    </a:p>
                  </a:txBody>
                  <a:tcPr marL="3349" marR="3349" marT="3349" marB="0">
                    <a:solidFill>
                      <a:schemeClr val="accent6"/>
                    </a:solidFill>
                  </a:tcPr>
                </a:tc>
                <a:tc>
                  <a:txBody>
                    <a:bodyPr/>
                    <a:lstStyle/>
                    <a:p>
                      <a:pPr marL="0" marR="0" algn="r">
                        <a:lnSpc>
                          <a:spcPct val="107000"/>
                        </a:lnSpc>
                        <a:spcBef>
                          <a:spcPts val="0"/>
                        </a:spcBef>
                        <a:spcAft>
                          <a:spcPts val="0"/>
                        </a:spcAft>
                      </a:pPr>
                      <a:r>
                        <a:rPr lang="en-US" sz="1250" b="1" kern="100" dirty="0">
                          <a:effectLst/>
                        </a:rPr>
                        <a:t>(841)</a:t>
                      </a:r>
                      <a:endParaRPr lang="en-US" sz="1250" b="1" kern="100" dirty="0">
                        <a:effectLst/>
                        <a:latin typeface="+mn-lt"/>
                        <a:ea typeface="Calibri" panose="020F0502020204030204" pitchFamily="34" charset="0"/>
                        <a:cs typeface="Arial" panose="020B0604020202020204" pitchFamily="34" charset="0"/>
                      </a:endParaRPr>
                    </a:p>
                  </a:txBody>
                  <a:tcPr marL="3349" marR="3349" marT="3349" marB="0">
                    <a:solidFill>
                      <a:schemeClr val="accent6"/>
                    </a:solidFill>
                  </a:tcPr>
                </a:tc>
                <a:tc>
                  <a:txBody>
                    <a:bodyPr/>
                    <a:lstStyle/>
                    <a:p>
                      <a:pPr algn="r" rtl="0" fontAlgn="ctr"/>
                      <a:r>
                        <a:rPr lang="en-US" sz="1250" b="1" i="0" u="none" strike="noStrike" dirty="0">
                          <a:solidFill>
                            <a:srgbClr val="000000"/>
                          </a:solidFill>
                          <a:effectLst/>
                          <a:latin typeface="Calibri" panose="020F0502020204030204" pitchFamily="34" charset="0"/>
                        </a:rPr>
                        <a:t>142%</a:t>
                      </a:r>
                    </a:p>
                  </a:txBody>
                  <a:tcPr marL="9525" marR="9525" marT="9525" marB="0">
                    <a:solidFill>
                      <a:schemeClr val="accent6"/>
                    </a:solidFill>
                  </a:tcPr>
                </a:tc>
                <a:extLst>
                  <a:ext uri="{0D108BD9-81ED-4DB2-BD59-A6C34878D82A}">
                    <a16:rowId xmlns:a16="http://schemas.microsoft.com/office/drawing/2014/main" xmlns="" val="3300291201"/>
                  </a:ext>
                </a:extLst>
              </a:tr>
              <a:tr h="137235">
                <a:tc>
                  <a:txBody>
                    <a:bodyPr/>
                    <a:lstStyle/>
                    <a:p>
                      <a:pPr marL="0" marR="0">
                        <a:lnSpc>
                          <a:spcPct val="107000"/>
                        </a:lnSpc>
                        <a:spcBef>
                          <a:spcPts val="0"/>
                        </a:spcBef>
                        <a:spcAft>
                          <a:spcPts val="0"/>
                        </a:spcAft>
                      </a:pPr>
                      <a:r>
                        <a:rPr lang="en-GB" sz="1250" kern="100" dirty="0">
                          <a:effectLst/>
                        </a:rPr>
                        <a:t>Net change in value of invest at FVOCI</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(384)</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907</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1,577</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(421)</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1,679</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solidFill>
                      <a:schemeClr val="accent6">
                        <a:lumMod val="40000"/>
                        <a:lumOff val="60000"/>
                      </a:schemeClr>
                    </a:solidFill>
                  </a:tcPr>
                </a:tc>
                <a:tc>
                  <a:txBody>
                    <a:bodyPr/>
                    <a:lstStyle/>
                    <a:p>
                      <a:pPr marL="0" marR="0" algn="r">
                        <a:lnSpc>
                          <a:spcPct val="107000"/>
                        </a:lnSpc>
                        <a:spcBef>
                          <a:spcPts val="0"/>
                        </a:spcBef>
                        <a:spcAft>
                          <a:spcPts val="0"/>
                        </a:spcAft>
                      </a:pPr>
                      <a:r>
                        <a:rPr lang="en-US" sz="1250" kern="100" dirty="0">
                          <a:effectLst/>
                        </a:rPr>
                        <a:t>(763)</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solidFill>
                      <a:schemeClr val="accent6">
                        <a:lumMod val="40000"/>
                        <a:lumOff val="60000"/>
                      </a:schemeClr>
                    </a:solidFill>
                  </a:tcPr>
                </a:tc>
                <a:tc>
                  <a:txBody>
                    <a:bodyPr/>
                    <a:lstStyle/>
                    <a:p>
                      <a:pPr algn="r" rtl="0" fontAlgn="ctr"/>
                      <a:r>
                        <a:rPr lang="en-US" sz="1250" b="0" i="0" u="none" strike="noStrike" dirty="0">
                          <a:solidFill>
                            <a:srgbClr val="000000"/>
                          </a:solidFill>
                          <a:effectLst/>
                          <a:latin typeface="Calibri" panose="020F0502020204030204" pitchFamily="34" charset="0"/>
                        </a:rPr>
                        <a:t>320%</a:t>
                      </a:r>
                    </a:p>
                  </a:txBody>
                  <a:tcPr marL="9525" marR="9525" marT="9525" marB="0">
                    <a:solidFill>
                      <a:schemeClr val="accent6">
                        <a:lumMod val="40000"/>
                        <a:lumOff val="60000"/>
                      </a:schemeClr>
                    </a:solidFill>
                  </a:tcPr>
                </a:tc>
                <a:extLst>
                  <a:ext uri="{0D108BD9-81ED-4DB2-BD59-A6C34878D82A}">
                    <a16:rowId xmlns:a16="http://schemas.microsoft.com/office/drawing/2014/main" xmlns="" val="1628318566"/>
                  </a:ext>
                </a:extLst>
              </a:tr>
              <a:tr h="275810">
                <a:tc>
                  <a:txBody>
                    <a:bodyPr/>
                    <a:lstStyle/>
                    <a:p>
                      <a:pPr marL="0" marR="0">
                        <a:lnSpc>
                          <a:spcPct val="107000"/>
                        </a:lnSpc>
                        <a:spcBef>
                          <a:spcPts val="0"/>
                        </a:spcBef>
                        <a:spcAft>
                          <a:spcPts val="0"/>
                        </a:spcAft>
                      </a:pPr>
                      <a:r>
                        <a:rPr lang="en-GB" sz="1250" kern="100" dirty="0">
                          <a:effectLst/>
                        </a:rPr>
                        <a:t>Share of other comp. income of associates</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a:effectLst/>
                        </a:rPr>
                        <a:t>13</a:t>
                      </a:r>
                      <a:endParaRPr lang="en-US" sz="1250" kern="10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(103)</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a:effectLst/>
                        </a:rPr>
                        <a:t>(100)</a:t>
                      </a:r>
                      <a:endParaRPr lang="en-US" sz="1250" kern="10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a:effectLst/>
                        </a:rPr>
                        <a:t>126</a:t>
                      </a:r>
                      <a:endParaRPr lang="en-US" sz="1250" kern="100">
                        <a:effectLst/>
                        <a:latin typeface="+mn-lt"/>
                        <a:ea typeface="Calibri" panose="020F0502020204030204" pitchFamily="34" charset="0"/>
                        <a:cs typeface="Arial" panose="020B0604020202020204" pitchFamily="34" charset="0"/>
                      </a:endParaRPr>
                    </a:p>
                  </a:txBody>
                  <a:tcPr marL="3349" marR="3349" marT="3349" marB="0"/>
                </a:tc>
                <a:tc>
                  <a:txBody>
                    <a:bodyPr/>
                    <a:lstStyle/>
                    <a:p>
                      <a:pPr marL="0" marR="0" algn="r">
                        <a:lnSpc>
                          <a:spcPct val="107000"/>
                        </a:lnSpc>
                        <a:spcBef>
                          <a:spcPts val="0"/>
                        </a:spcBef>
                        <a:spcAft>
                          <a:spcPts val="0"/>
                        </a:spcAft>
                      </a:pPr>
                      <a:r>
                        <a:rPr lang="en-US" sz="1250" kern="100" dirty="0">
                          <a:effectLst/>
                        </a:rPr>
                        <a:t>(64)</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solidFill>
                      <a:schemeClr val="accent6">
                        <a:lumMod val="40000"/>
                        <a:lumOff val="60000"/>
                      </a:schemeClr>
                    </a:solidFill>
                  </a:tcPr>
                </a:tc>
                <a:tc>
                  <a:txBody>
                    <a:bodyPr/>
                    <a:lstStyle/>
                    <a:p>
                      <a:pPr marL="0" marR="0" algn="r">
                        <a:lnSpc>
                          <a:spcPct val="107000"/>
                        </a:lnSpc>
                        <a:spcBef>
                          <a:spcPts val="0"/>
                        </a:spcBef>
                        <a:spcAft>
                          <a:spcPts val="0"/>
                        </a:spcAft>
                      </a:pPr>
                      <a:r>
                        <a:rPr lang="en-US" sz="1250" kern="100" dirty="0">
                          <a:effectLst/>
                        </a:rPr>
                        <a:t>776</a:t>
                      </a:r>
                      <a:endParaRPr lang="en-US" sz="1250" kern="100" dirty="0">
                        <a:effectLst/>
                        <a:latin typeface="+mn-lt"/>
                        <a:ea typeface="Calibri" panose="020F0502020204030204" pitchFamily="34" charset="0"/>
                        <a:cs typeface="Arial" panose="020B0604020202020204" pitchFamily="34" charset="0"/>
                      </a:endParaRPr>
                    </a:p>
                  </a:txBody>
                  <a:tcPr marL="3349" marR="3349" marT="3349" marB="0">
                    <a:solidFill>
                      <a:schemeClr val="accent6">
                        <a:lumMod val="40000"/>
                        <a:lumOff val="60000"/>
                      </a:schemeClr>
                    </a:solidFill>
                  </a:tcPr>
                </a:tc>
                <a:tc>
                  <a:txBody>
                    <a:bodyPr/>
                    <a:lstStyle/>
                    <a:p>
                      <a:pPr algn="r" rtl="0" fontAlgn="ctr"/>
                      <a:r>
                        <a:rPr lang="en-US" sz="1250" b="0" i="0" u="none" strike="noStrike" dirty="0">
                          <a:solidFill>
                            <a:srgbClr val="000000"/>
                          </a:solidFill>
                          <a:effectLst/>
                          <a:latin typeface="Calibri" panose="020F0502020204030204" pitchFamily="34" charset="0"/>
                        </a:rPr>
                        <a:t>-108%</a:t>
                      </a:r>
                    </a:p>
                  </a:txBody>
                  <a:tcPr marL="9525" marR="9525" marT="9525" marB="0">
                    <a:solidFill>
                      <a:schemeClr val="accent6">
                        <a:lumMod val="40000"/>
                        <a:lumOff val="60000"/>
                      </a:schemeClr>
                    </a:solidFill>
                  </a:tcPr>
                </a:tc>
                <a:extLst>
                  <a:ext uri="{0D108BD9-81ED-4DB2-BD59-A6C34878D82A}">
                    <a16:rowId xmlns:a16="http://schemas.microsoft.com/office/drawing/2014/main" xmlns="" val="1491278326"/>
                  </a:ext>
                </a:extLst>
              </a:tr>
              <a:tr h="137235">
                <a:tc>
                  <a:txBody>
                    <a:bodyPr/>
                    <a:lstStyle/>
                    <a:p>
                      <a:pPr marL="0" marR="0">
                        <a:lnSpc>
                          <a:spcPct val="107000"/>
                        </a:lnSpc>
                        <a:spcBef>
                          <a:spcPts val="0"/>
                        </a:spcBef>
                        <a:spcAft>
                          <a:spcPts val="0"/>
                        </a:spcAft>
                      </a:pPr>
                      <a:r>
                        <a:rPr lang="en-US" sz="1250" b="1" kern="100" dirty="0">
                          <a:effectLst/>
                        </a:rPr>
                        <a:t>Total Other Comprehensive Income</a:t>
                      </a:r>
                      <a:endParaRPr lang="en-US" sz="1250" b="1" kern="100" dirty="0">
                        <a:effectLst/>
                        <a:latin typeface="+mn-lt"/>
                        <a:ea typeface="Calibri" panose="020F0502020204030204" pitchFamily="34" charset="0"/>
                        <a:cs typeface="Arial" panose="020B0604020202020204" pitchFamily="34" charset="0"/>
                      </a:endParaRPr>
                    </a:p>
                  </a:txBody>
                  <a:tcPr marL="3349" marR="3349" marT="3349" marB="0">
                    <a:solidFill>
                      <a:schemeClr val="tx2">
                        <a:lumMod val="60000"/>
                        <a:lumOff val="40000"/>
                      </a:schemeClr>
                    </a:solidFill>
                  </a:tcPr>
                </a:tc>
                <a:tc>
                  <a:txBody>
                    <a:bodyPr/>
                    <a:lstStyle/>
                    <a:p>
                      <a:pPr marL="0" marR="0" algn="r">
                        <a:lnSpc>
                          <a:spcPct val="107000"/>
                        </a:lnSpc>
                        <a:spcBef>
                          <a:spcPts val="0"/>
                        </a:spcBef>
                        <a:spcAft>
                          <a:spcPts val="0"/>
                        </a:spcAft>
                      </a:pPr>
                      <a:r>
                        <a:rPr lang="en-US" sz="1250" b="1" kern="100" dirty="0">
                          <a:effectLst/>
                        </a:rPr>
                        <a:t>(1,015)</a:t>
                      </a:r>
                      <a:endParaRPr lang="en-US" sz="1250" b="1" kern="100" dirty="0">
                        <a:effectLst/>
                        <a:latin typeface="+mn-lt"/>
                        <a:ea typeface="Calibri" panose="020F0502020204030204" pitchFamily="34" charset="0"/>
                        <a:cs typeface="Arial" panose="020B0604020202020204" pitchFamily="34" charset="0"/>
                      </a:endParaRPr>
                    </a:p>
                  </a:txBody>
                  <a:tcPr marL="3349" marR="3349" marT="3349" marB="0">
                    <a:solidFill>
                      <a:schemeClr val="tx2">
                        <a:lumMod val="60000"/>
                        <a:lumOff val="40000"/>
                      </a:schemeClr>
                    </a:solidFill>
                  </a:tcPr>
                </a:tc>
                <a:tc>
                  <a:txBody>
                    <a:bodyPr/>
                    <a:lstStyle/>
                    <a:p>
                      <a:pPr marL="0" marR="0" algn="r">
                        <a:lnSpc>
                          <a:spcPct val="107000"/>
                        </a:lnSpc>
                        <a:spcBef>
                          <a:spcPts val="0"/>
                        </a:spcBef>
                        <a:spcAft>
                          <a:spcPts val="0"/>
                        </a:spcAft>
                      </a:pPr>
                      <a:r>
                        <a:rPr lang="en-US" sz="1250" b="1" kern="100" dirty="0">
                          <a:effectLst/>
                        </a:rPr>
                        <a:t>797</a:t>
                      </a:r>
                      <a:endParaRPr lang="en-US" sz="1250" b="1" kern="100" dirty="0">
                        <a:effectLst/>
                        <a:latin typeface="+mn-lt"/>
                        <a:ea typeface="Calibri" panose="020F0502020204030204" pitchFamily="34" charset="0"/>
                        <a:cs typeface="Arial" panose="020B0604020202020204" pitchFamily="34" charset="0"/>
                      </a:endParaRPr>
                    </a:p>
                  </a:txBody>
                  <a:tcPr marL="3349" marR="3349" marT="3349" marB="0">
                    <a:solidFill>
                      <a:schemeClr val="tx2">
                        <a:lumMod val="60000"/>
                        <a:lumOff val="40000"/>
                      </a:schemeClr>
                    </a:solidFill>
                  </a:tcPr>
                </a:tc>
                <a:tc>
                  <a:txBody>
                    <a:bodyPr/>
                    <a:lstStyle/>
                    <a:p>
                      <a:pPr marL="0" marR="0" algn="r">
                        <a:lnSpc>
                          <a:spcPct val="107000"/>
                        </a:lnSpc>
                        <a:spcBef>
                          <a:spcPts val="0"/>
                        </a:spcBef>
                        <a:spcAft>
                          <a:spcPts val="0"/>
                        </a:spcAft>
                      </a:pPr>
                      <a:r>
                        <a:rPr lang="en-US" sz="1250" b="1" kern="100" dirty="0">
                          <a:effectLst/>
                        </a:rPr>
                        <a:t>1,249</a:t>
                      </a:r>
                      <a:endParaRPr lang="en-US" sz="1250" b="1" kern="100" dirty="0">
                        <a:effectLst/>
                        <a:latin typeface="+mn-lt"/>
                        <a:ea typeface="Calibri" panose="020F0502020204030204" pitchFamily="34" charset="0"/>
                        <a:cs typeface="Arial" panose="020B0604020202020204" pitchFamily="34" charset="0"/>
                      </a:endParaRPr>
                    </a:p>
                  </a:txBody>
                  <a:tcPr marL="3349" marR="3349" marT="3349" marB="0">
                    <a:solidFill>
                      <a:schemeClr val="tx2">
                        <a:lumMod val="60000"/>
                        <a:lumOff val="40000"/>
                      </a:schemeClr>
                    </a:solidFill>
                  </a:tcPr>
                </a:tc>
                <a:tc>
                  <a:txBody>
                    <a:bodyPr/>
                    <a:lstStyle/>
                    <a:p>
                      <a:pPr marL="0" marR="0" algn="r">
                        <a:lnSpc>
                          <a:spcPct val="107000"/>
                        </a:lnSpc>
                        <a:spcBef>
                          <a:spcPts val="0"/>
                        </a:spcBef>
                        <a:spcAft>
                          <a:spcPts val="0"/>
                        </a:spcAft>
                      </a:pPr>
                      <a:r>
                        <a:rPr lang="en-US" sz="1250" b="1" kern="100" dirty="0">
                          <a:effectLst/>
                        </a:rPr>
                        <a:t>938</a:t>
                      </a:r>
                      <a:endParaRPr lang="en-US" sz="1250" b="1" kern="100" dirty="0">
                        <a:effectLst/>
                        <a:latin typeface="+mn-lt"/>
                        <a:ea typeface="Calibri" panose="020F0502020204030204" pitchFamily="34" charset="0"/>
                        <a:cs typeface="Arial" panose="020B0604020202020204" pitchFamily="34" charset="0"/>
                      </a:endParaRPr>
                    </a:p>
                  </a:txBody>
                  <a:tcPr marL="3349" marR="3349" marT="3349" marB="0">
                    <a:solidFill>
                      <a:schemeClr val="tx2">
                        <a:lumMod val="60000"/>
                        <a:lumOff val="40000"/>
                      </a:schemeClr>
                    </a:solidFill>
                  </a:tcPr>
                </a:tc>
                <a:tc>
                  <a:txBody>
                    <a:bodyPr/>
                    <a:lstStyle/>
                    <a:p>
                      <a:pPr marL="0" marR="0" algn="r">
                        <a:lnSpc>
                          <a:spcPct val="107000"/>
                        </a:lnSpc>
                        <a:spcBef>
                          <a:spcPts val="0"/>
                        </a:spcBef>
                        <a:spcAft>
                          <a:spcPts val="0"/>
                        </a:spcAft>
                      </a:pPr>
                      <a:r>
                        <a:rPr lang="en-US" sz="1250" b="1" kern="100" dirty="0">
                          <a:effectLst/>
                        </a:rPr>
                        <a:t>1,969</a:t>
                      </a:r>
                      <a:endParaRPr lang="en-US" sz="1250" b="1" kern="100" dirty="0">
                        <a:effectLst/>
                        <a:latin typeface="+mn-lt"/>
                        <a:ea typeface="Calibri" panose="020F0502020204030204" pitchFamily="34" charset="0"/>
                        <a:cs typeface="Arial" panose="020B0604020202020204" pitchFamily="34" charset="0"/>
                      </a:endParaRPr>
                    </a:p>
                  </a:txBody>
                  <a:tcPr marL="3349" marR="3349" marT="3349" marB="0">
                    <a:solidFill>
                      <a:schemeClr val="accent6"/>
                    </a:solidFill>
                  </a:tcPr>
                </a:tc>
                <a:tc>
                  <a:txBody>
                    <a:bodyPr/>
                    <a:lstStyle/>
                    <a:p>
                      <a:pPr marL="0" marR="0" algn="r">
                        <a:lnSpc>
                          <a:spcPct val="107000"/>
                        </a:lnSpc>
                        <a:spcBef>
                          <a:spcPts val="0"/>
                        </a:spcBef>
                        <a:spcAft>
                          <a:spcPts val="0"/>
                        </a:spcAft>
                      </a:pPr>
                      <a:r>
                        <a:rPr lang="en-US" sz="1250" b="1" kern="100" dirty="0">
                          <a:effectLst/>
                        </a:rPr>
                        <a:t>(828)</a:t>
                      </a:r>
                      <a:endParaRPr lang="en-US" sz="1250" b="1" kern="100" dirty="0">
                        <a:effectLst/>
                        <a:latin typeface="+mn-lt"/>
                        <a:ea typeface="Calibri" panose="020F0502020204030204" pitchFamily="34" charset="0"/>
                        <a:cs typeface="Arial" panose="020B0604020202020204" pitchFamily="34" charset="0"/>
                      </a:endParaRPr>
                    </a:p>
                  </a:txBody>
                  <a:tcPr marL="3349" marR="3349" marT="3349" marB="0">
                    <a:solidFill>
                      <a:schemeClr val="accent6"/>
                    </a:solidFill>
                  </a:tcPr>
                </a:tc>
                <a:tc>
                  <a:txBody>
                    <a:bodyPr/>
                    <a:lstStyle/>
                    <a:p>
                      <a:pPr algn="r" rtl="0" fontAlgn="ctr"/>
                      <a:r>
                        <a:rPr lang="en-US" sz="1250" b="1" i="0" u="none" strike="noStrike" dirty="0">
                          <a:solidFill>
                            <a:srgbClr val="000000"/>
                          </a:solidFill>
                          <a:effectLst/>
                          <a:latin typeface="Calibri" panose="020F0502020204030204" pitchFamily="34" charset="0"/>
                        </a:rPr>
                        <a:t>337%</a:t>
                      </a:r>
                    </a:p>
                  </a:txBody>
                  <a:tcPr marL="9525" marR="9525" marT="9525" marB="0">
                    <a:solidFill>
                      <a:schemeClr val="accent6"/>
                    </a:solidFill>
                  </a:tcPr>
                </a:tc>
                <a:extLst>
                  <a:ext uri="{0D108BD9-81ED-4DB2-BD59-A6C34878D82A}">
                    <a16:rowId xmlns:a16="http://schemas.microsoft.com/office/drawing/2014/main" xmlns="" val="1630564360"/>
                  </a:ext>
                </a:extLst>
              </a:tr>
            </a:tbl>
          </a:graphicData>
        </a:graphic>
      </p:graphicFrame>
    </p:spTree>
    <p:extLst>
      <p:ext uri="{BB962C8B-B14F-4D97-AF65-F5344CB8AC3E}">
        <p14:creationId xmlns:p14="http://schemas.microsoft.com/office/powerpoint/2010/main" val="9251237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xmlns="" id="{6D5C8599-325D-4895-9F45-6D9646F50698}"/>
              </a:ext>
            </a:extLst>
          </p:cNvPr>
          <p:cNvPicPr>
            <a:picLocks noChangeAspect="1"/>
          </p:cNvPicPr>
          <p:nvPr/>
        </p:nvPicPr>
        <p:blipFill>
          <a:blip r:embed="rId2"/>
          <a:stretch>
            <a:fillRect/>
          </a:stretch>
        </p:blipFill>
        <p:spPr>
          <a:xfrm>
            <a:off x="9466444" y="163313"/>
            <a:ext cx="2725556" cy="1295742"/>
          </a:xfrm>
          <a:prstGeom prst="rect">
            <a:avLst/>
          </a:prstGeom>
        </p:spPr>
      </p:pic>
      <p:sp>
        <p:nvSpPr>
          <p:cNvPr id="2" name="Title 1">
            <a:extLst>
              <a:ext uri="{FF2B5EF4-FFF2-40B4-BE49-F238E27FC236}">
                <a16:creationId xmlns:a16="http://schemas.microsoft.com/office/drawing/2014/main" xmlns="" id="{A7F3151B-0432-44FF-85B1-2A47C8D4D57F}"/>
              </a:ext>
            </a:extLst>
          </p:cNvPr>
          <p:cNvSpPr>
            <a:spLocks noGrp="1"/>
          </p:cNvSpPr>
          <p:nvPr>
            <p:ph type="title"/>
          </p:nvPr>
        </p:nvSpPr>
        <p:spPr>
          <a:xfrm>
            <a:off x="117264" y="365125"/>
            <a:ext cx="10515600" cy="888786"/>
          </a:xfrm>
        </p:spPr>
        <p:txBody>
          <a:bodyPr anchor="ctr"/>
          <a:lstStyle/>
          <a:p>
            <a:pPr algn="ctr"/>
            <a:r>
              <a:rPr lang="en-US" sz="3600" cap="all" dirty="0">
                <a:solidFill>
                  <a:schemeClr val="accent2">
                    <a:lumMod val="50000"/>
                  </a:schemeClr>
                </a:solidFill>
                <a:latin typeface="+mn-lt"/>
              </a:rPr>
              <a:t>Financial Overview – Balance Sheet   </a:t>
            </a:r>
            <a:endParaRPr lang="en-US" dirty="0">
              <a:solidFill>
                <a:schemeClr val="accent2">
                  <a:lumMod val="50000"/>
                </a:schemeClr>
              </a:solidFill>
              <a:latin typeface="+mn-lt"/>
            </a:endParaRPr>
          </a:p>
        </p:txBody>
      </p:sp>
      <p:cxnSp>
        <p:nvCxnSpPr>
          <p:cNvPr id="6" name="Straight Connector 5">
            <a:extLst>
              <a:ext uri="{FF2B5EF4-FFF2-40B4-BE49-F238E27FC236}">
                <a16:creationId xmlns:a16="http://schemas.microsoft.com/office/drawing/2014/main" xmlns="" id="{2585D5C6-16E5-42CD-A689-2424C0556887}"/>
              </a:ext>
            </a:extLst>
          </p:cNvPr>
          <p:cNvCxnSpPr/>
          <p:nvPr/>
        </p:nvCxnSpPr>
        <p:spPr>
          <a:xfrm>
            <a:off x="0" y="1261040"/>
            <a:ext cx="12192000" cy="0"/>
          </a:xfrm>
          <a:prstGeom prst="line">
            <a:avLst/>
          </a:prstGeom>
          <a:ln w="12700"/>
        </p:spPr>
        <p:style>
          <a:lnRef idx="1">
            <a:schemeClr val="dk1"/>
          </a:lnRef>
          <a:fillRef idx="0">
            <a:schemeClr val="dk1"/>
          </a:fillRef>
          <a:effectRef idx="0">
            <a:schemeClr val="dk1"/>
          </a:effectRef>
          <a:fontRef idx="minor">
            <a:schemeClr val="tx1"/>
          </a:fontRef>
        </p:style>
      </p:cxnSp>
      <p:sp>
        <p:nvSpPr>
          <p:cNvPr id="19" name="Rectangle 18">
            <a:extLst>
              <a:ext uri="{FF2B5EF4-FFF2-40B4-BE49-F238E27FC236}">
                <a16:creationId xmlns:a16="http://schemas.microsoft.com/office/drawing/2014/main" xmlns="" id="{CB583200-7A22-4427-AAA2-08DBC9B248D5}"/>
              </a:ext>
            </a:extLst>
          </p:cNvPr>
          <p:cNvSpPr/>
          <p:nvPr/>
        </p:nvSpPr>
        <p:spPr>
          <a:xfrm>
            <a:off x="-182" y="6728604"/>
            <a:ext cx="12192000" cy="129395"/>
          </a:xfrm>
          <a:prstGeom prst="rect">
            <a:avLst/>
          </a:prstGeom>
          <a:solidFill>
            <a:srgbClr val="A81A1A"/>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xmlns="" id="{26FA02E7-FC4C-4E2E-B3F9-32E9BAF9E17B}"/>
              </a:ext>
            </a:extLst>
          </p:cNvPr>
          <p:cNvSpPr/>
          <p:nvPr/>
        </p:nvSpPr>
        <p:spPr>
          <a:xfrm>
            <a:off x="-182" y="6671982"/>
            <a:ext cx="12192000" cy="60486"/>
          </a:xfrm>
          <a:prstGeom prst="rect">
            <a:avLst/>
          </a:prstGeom>
          <a:solidFill>
            <a:srgbClr val="917A2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xmlns="" id="{D5D0AADA-76EF-4925-8FC9-C49FED31E836}"/>
              </a:ext>
            </a:extLst>
          </p:cNvPr>
          <p:cNvSpPr/>
          <p:nvPr/>
        </p:nvSpPr>
        <p:spPr>
          <a:xfrm>
            <a:off x="0" y="-10999"/>
            <a:ext cx="12192000" cy="129395"/>
          </a:xfrm>
          <a:prstGeom prst="rect">
            <a:avLst/>
          </a:prstGeom>
          <a:solidFill>
            <a:srgbClr val="A81A1A"/>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xmlns="" id="{971AC4F0-42FF-454F-A273-431A8E369040}"/>
              </a:ext>
            </a:extLst>
          </p:cNvPr>
          <p:cNvSpPr/>
          <p:nvPr/>
        </p:nvSpPr>
        <p:spPr>
          <a:xfrm>
            <a:off x="-182" y="114109"/>
            <a:ext cx="12192000" cy="60486"/>
          </a:xfrm>
          <a:prstGeom prst="rect">
            <a:avLst/>
          </a:prstGeom>
          <a:solidFill>
            <a:srgbClr val="917A2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graphicFrame>
        <p:nvGraphicFramePr>
          <p:cNvPr id="8" name="Table 7">
            <a:extLst>
              <a:ext uri="{FF2B5EF4-FFF2-40B4-BE49-F238E27FC236}">
                <a16:creationId xmlns:a16="http://schemas.microsoft.com/office/drawing/2014/main" xmlns="" id="{CC1182A0-D8CB-6674-8C67-991E37A25F97}"/>
              </a:ext>
            </a:extLst>
          </p:cNvPr>
          <p:cNvGraphicFramePr>
            <a:graphicFrameLocks noGrp="1"/>
          </p:cNvGraphicFramePr>
          <p:nvPr>
            <p:extLst>
              <p:ext uri="{D42A27DB-BD31-4B8C-83A1-F6EECF244321}">
                <p14:modId xmlns:p14="http://schemas.microsoft.com/office/powerpoint/2010/main" val="1651374453"/>
              </p:ext>
            </p:extLst>
          </p:nvPr>
        </p:nvGraphicFramePr>
        <p:xfrm>
          <a:off x="838199" y="1310534"/>
          <a:ext cx="5571837" cy="5013732"/>
        </p:xfrm>
        <a:graphic>
          <a:graphicData uri="http://schemas.openxmlformats.org/drawingml/2006/table">
            <a:tbl>
              <a:tblPr firstRow="1" bandRow="1">
                <a:tableStyleId>{F5AB1C69-6EDB-4FF4-983F-18BD219EF322}</a:tableStyleId>
              </a:tblPr>
              <a:tblGrid>
                <a:gridCol w="3112545">
                  <a:extLst>
                    <a:ext uri="{9D8B030D-6E8A-4147-A177-3AD203B41FA5}">
                      <a16:colId xmlns:a16="http://schemas.microsoft.com/office/drawing/2014/main" xmlns="" val="7022261"/>
                    </a:ext>
                  </a:extLst>
                </a:gridCol>
                <a:gridCol w="1229646">
                  <a:extLst>
                    <a:ext uri="{9D8B030D-6E8A-4147-A177-3AD203B41FA5}">
                      <a16:colId xmlns:a16="http://schemas.microsoft.com/office/drawing/2014/main" xmlns="" val="3607248320"/>
                    </a:ext>
                  </a:extLst>
                </a:gridCol>
                <a:gridCol w="1229646">
                  <a:extLst>
                    <a:ext uri="{9D8B030D-6E8A-4147-A177-3AD203B41FA5}">
                      <a16:colId xmlns:a16="http://schemas.microsoft.com/office/drawing/2014/main" xmlns="" val="807654096"/>
                    </a:ext>
                  </a:extLst>
                </a:gridCol>
              </a:tblGrid>
              <a:tr h="213996">
                <a:tc>
                  <a:txBody>
                    <a:bodyPr/>
                    <a:lstStyle/>
                    <a:p>
                      <a:r>
                        <a:rPr lang="en-US" dirty="0"/>
                        <a:t>Particulars </a:t>
                      </a:r>
                    </a:p>
                  </a:txBody>
                  <a:tcPr>
                    <a:solidFill>
                      <a:schemeClr val="tx2"/>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u="none" strike="noStrike" dirty="0">
                          <a:solidFill>
                            <a:schemeClr val="bg1"/>
                          </a:solidFill>
                          <a:effectLst/>
                        </a:rPr>
                        <a:t>31-Mar-23</a:t>
                      </a:r>
                      <a:endParaRPr lang="en-US" sz="1400" b="1" i="0" u="none" strike="noStrike" dirty="0">
                        <a:solidFill>
                          <a:schemeClr val="bg1"/>
                        </a:solidFill>
                        <a:effectLst/>
                        <a:latin typeface="+mn-lt"/>
                      </a:endParaRPr>
                    </a:p>
                  </a:txBody>
                  <a:tcPr marL="7972" marR="7972" marT="7972" marB="0" anchor="b">
                    <a:lnR w="12700" cmpd="sng">
                      <a:noFill/>
                    </a:lnR>
                    <a:lnT w="38100" cmpd="sng">
                      <a:noFill/>
                    </a:lnT>
                    <a:lnB w="12700" cmpd="sng">
                      <a:noFill/>
                    </a:lnB>
                    <a:lnTlToBr w="12700" cmpd="sng">
                      <a:noFill/>
                      <a:prstDash val="solid"/>
                    </a:lnTlToBr>
                    <a:lnBlToTr w="12700" cmpd="sng">
                      <a:noFill/>
                      <a:prstDash val="solid"/>
                    </a:lnBlToTr>
                    <a:solidFill>
                      <a:schemeClr val="tx2"/>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u="none" strike="noStrike" dirty="0">
                          <a:solidFill>
                            <a:schemeClr val="bg1"/>
                          </a:solidFill>
                          <a:effectLst/>
                        </a:rPr>
                        <a:t>31-Mar-22</a:t>
                      </a:r>
                      <a:endParaRPr lang="en-US" sz="1400" b="1" i="0" u="none" strike="noStrike" dirty="0">
                        <a:solidFill>
                          <a:schemeClr val="bg1"/>
                        </a:solidFill>
                        <a:effectLst/>
                        <a:latin typeface="+mn-lt"/>
                      </a:endParaRPr>
                    </a:p>
                  </a:txBody>
                  <a:tcPr marL="7972" marR="7972" marT="7972" marB="0" anchor="b">
                    <a:lnL w="38100" cmpd="sng">
                      <a:noFill/>
                    </a:lnL>
                    <a:lnR w="12700" cmpd="sng">
                      <a:noFill/>
                    </a:lnR>
                    <a:lnT w="38100" cmpd="sng">
                      <a:noFill/>
                    </a:lnT>
                    <a:lnB w="127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xmlns="" val="276849849"/>
                  </a:ext>
                </a:extLst>
              </a:tr>
              <a:tr h="213996">
                <a:tc>
                  <a:txBody>
                    <a:bodyPr/>
                    <a:lstStyle/>
                    <a:p>
                      <a:pPr algn="l" fontAlgn="b"/>
                      <a:r>
                        <a:rPr lang="en-US" sz="1400" b="1" u="none" strike="noStrike" dirty="0">
                          <a:effectLst/>
                        </a:rPr>
                        <a:t>Assets </a:t>
                      </a:r>
                      <a:endParaRPr lang="en-US" sz="1400" b="1" i="0" u="none" strike="noStrike" dirty="0">
                        <a:solidFill>
                          <a:srgbClr val="000000"/>
                        </a:solidFill>
                        <a:effectLst/>
                        <a:latin typeface="+mn-lt"/>
                      </a:endParaRPr>
                    </a:p>
                  </a:txBody>
                  <a:tcPr marL="7972" marR="7972" marT="7972" marB="0" anchor="b">
                    <a:solidFill>
                      <a:schemeClr val="bg1">
                        <a:lumMod val="95000"/>
                      </a:schemeClr>
                    </a:solidFill>
                  </a:tcPr>
                </a:tc>
                <a:tc>
                  <a:txBody>
                    <a:bodyPr/>
                    <a:lstStyle/>
                    <a:p>
                      <a:pPr algn="l" fontAlgn="b"/>
                      <a:endParaRPr lang="en-US" sz="1400" b="0" i="0" u="none" strike="noStrike" dirty="0">
                        <a:solidFill>
                          <a:srgbClr val="000000"/>
                        </a:solidFill>
                        <a:effectLst/>
                        <a:latin typeface="+mn-lt"/>
                      </a:endParaRPr>
                    </a:p>
                  </a:txBody>
                  <a:tcPr marL="7972" marR="7972" marT="7972" marB="0" anchor="b">
                    <a:lnT w="12700" cmpd="sng">
                      <a:noFill/>
                    </a:lnT>
                    <a:solidFill>
                      <a:schemeClr val="bg1">
                        <a:lumMod val="95000"/>
                      </a:schemeClr>
                    </a:solidFill>
                  </a:tcPr>
                </a:tc>
                <a:tc>
                  <a:txBody>
                    <a:bodyPr/>
                    <a:lstStyle/>
                    <a:p>
                      <a:pPr algn="l" fontAlgn="b"/>
                      <a:endParaRPr lang="en-US" sz="1400" b="0" i="0" u="none" strike="noStrike" dirty="0">
                        <a:solidFill>
                          <a:srgbClr val="000000"/>
                        </a:solidFill>
                        <a:effectLst/>
                        <a:latin typeface="+mn-lt"/>
                      </a:endParaRPr>
                    </a:p>
                  </a:txBody>
                  <a:tcPr marL="7972" marR="7972" marT="7972" marB="0" anchor="b">
                    <a:lnT w="12700" cmpd="sng">
                      <a:noFill/>
                    </a:lnT>
                    <a:solidFill>
                      <a:schemeClr val="bg1">
                        <a:lumMod val="95000"/>
                      </a:schemeClr>
                    </a:solidFill>
                  </a:tcPr>
                </a:tc>
                <a:extLst>
                  <a:ext uri="{0D108BD9-81ED-4DB2-BD59-A6C34878D82A}">
                    <a16:rowId xmlns:a16="http://schemas.microsoft.com/office/drawing/2014/main" xmlns="" val="2490145616"/>
                  </a:ext>
                </a:extLst>
              </a:tr>
              <a:tr h="213996">
                <a:tc>
                  <a:txBody>
                    <a:bodyPr/>
                    <a:lstStyle/>
                    <a:p>
                      <a:pPr algn="l" fontAlgn="b"/>
                      <a:r>
                        <a:rPr lang="en-US" sz="1400" u="none" strike="noStrike" dirty="0">
                          <a:effectLst/>
                        </a:rPr>
                        <a:t>Investment in Associates </a:t>
                      </a:r>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tc>
                  <a:txBody>
                    <a:bodyPr/>
                    <a:lstStyle/>
                    <a:p>
                      <a:pPr algn="r" fontAlgn="b"/>
                      <a:r>
                        <a:rPr lang="en-US" sz="1400" b="0" i="0" u="none" strike="noStrike" dirty="0">
                          <a:solidFill>
                            <a:srgbClr val="000000"/>
                          </a:solidFill>
                          <a:effectLst/>
                          <a:latin typeface="+mn-lt"/>
                        </a:rPr>
                        <a:t>31,048</a:t>
                      </a:r>
                    </a:p>
                  </a:txBody>
                  <a:tcPr marL="7972" marR="7972" marT="7972" marB="0" anchor="b">
                    <a:solidFill>
                      <a:schemeClr val="bg1">
                        <a:lumMod val="95000"/>
                      </a:schemeClr>
                    </a:solidFill>
                  </a:tcPr>
                </a:tc>
                <a:tc>
                  <a:txBody>
                    <a:bodyPr/>
                    <a:lstStyle/>
                    <a:p>
                      <a:pPr algn="r" fontAlgn="b"/>
                      <a:r>
                        <a:rPr lang="en-US" sz="1400" u="none" strike="noStrike" dirty="0">
                          <a:effectLst/>
                        </a:rPr>
                        <a:t>31,460 </a:t>
                      </a:r>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extLst>
                  <a:ext uri="{0D108BD9-81ED-4DB2-BD59-A6C34878D82A}">
                    <a16:rowId xmlns:a16="http://schemas.microsoft.com/office/drawing/2014/main" xmlns="" val="534499921"/>
                  </a:ext>
                </a:extLst>
              </a:tr>
              <a:tr h="213996">
                <a:tc>
                  <a:txBody>
                    <a:bodyPr/>
                    <a:lstStyle/>
                    <a:p>
                      <a:pPr algn="l" fontAlgn="b"/>
                      <a:r>
                        <a:rPr lang="en-US" sz="1400" u="none" strike="noStrike" dirty="0">
                          <a:effectLst/>
                        </a:rPr>
                        <a:t>Investments at fair value </a:t>
                      </a:r>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tc>
                  <a:txBody>
                    <a:bodyPr/>
                    <a:lstStyle/>
                    <a:p>
                      <a:pPr algn="r" fontAlgn="b"/>
                      <a:r>
                        <a:rPr lang="en-US" sz="1400" b="0" i="0" u="none" strike="noStrike" dirty="0">
                          <a:solidFill>
                            <a:srgbClr val="000000"/>
                          </a:solidFill>
                          <a:effectLst/>
                          <a:latin typeface="+mn-lt"/>
                        </a:rPr>
                        <a:t>14,176</a:t>
                      </a:r>
                    </a:p>
                  </a:txBody>
                  <a:tcPr marL="7972" marR="7972" marT="7972" marB="0" anchor="b">
                    <a:solidFill>
                      <a:schemeClr val="bg1">
                        <a:lumMod val="95000"/>
                      </a:schemeClr>
                    </a:solidFill>
                  </a:tcPr>
                </a:tc>
                <a:tc>
                  <a:txBody>
                    <a:bodyPr/>
                    <a:lstStyle/>
                    <a:p>
                      <a:pPr algn="r" fontAlgn="b"/>
                      <a:r>
                        <a:rPr lang="en-US" sz="1400" u="none" strike="noStrike" dirty="0">
                          <a:effectLst/>
                        </a:rPr>
                        <a:t>11,073 </a:t>
                      </a:r>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extLst>
                  <a:ext uri="{0D108BD9-81ED-4DB2-BD59-A6C34878D82A}">
                    <a16:rowId xmlns:a16="http://schemas.microsoft.com/office/drawing/2014/main" xmlns="" val="515775595"/>
                  </a:ext>
                </a:extLst>
              </a:tr>
              <a:tr h="213996">
                <a:tc>
                  <a:txBody>
                    <a:bodyPr/>
                    <a:lstStyle/>
                    <a:p>
                      <a:pPr algn="l" fontAlgn="b"/>
                      <a:r>
                        <a:rPr lang="en-US" sz="1400" u="none" strike="noStrike" dirty="0">
                          <a:effectLst/>
                        </a:rPr>
                        <a:t>Property &amp; other assets </a:t>
                      </a:r>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tc>
                  <a:txBody>
                    <a:bodyPr/>
                    <a:lstStyle/>
                    <a:p>
                      <a:pPr algn="r" fontAlgn="b"/>
                      <a:r>
                        <a:rPr lang="en-US" sz="1400" b="0" i="0" u="none" strike="noStrike" dirty="0">
                          <a:solidFill>
                            <a:srgbClr val="000000"/>
                          </a:solidFill>
                          <a:effectLst/>
                          <a:latin typeface="+mn-lt"/>
                        </a:rPr>
                        <a:t>2,308</a:t>
                      </a:r>
                    </a:p>
                  </a:txBody>
                  <a:tcPr marL="7972" marR="7972" marT="7972" marB="0" anchor="b">
                    <a:solidFill>
                      <a:schemeClr val="bg1">
                        <a:lumMod val="95000"/>
                      </a:schemeClr>
                    </a:solidFill>
                  </a:tcPr>
                </a:tc>
                <a:tc>
                  <a:txBody>
                    <a:bodyPr/>
                    <a:lstStyle/>
                    <a:p>
                      <a:pPr algn="r" fontAlgn="b"/>
                      <a:r>
                        <a:rPr lang="en-US" sz="1400" u="none" strike="noStrike" dirty="0">
                          <a:effectLst/>
                        </a:rPr>
                        <a:t>2,270 </a:t>
                      </a:r>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extLst>
                  <a:ext uri="{0D108BD9-81ED-4DB2-BD59-A6C34878D82A}">
                    <a16:rowId xmlns:a16="http://schemas.microsoft.com/office/drawing/2014/main" xmlns="" val="1714967434"/>
                  </a:ext>
                </a:extLst>
              </a:tr>
              <a:tr h="213996">
                <a:tc>
                  <a:txBody>
                    <a:bodyPr/>
                    <a:lstStyle/>
                    <a:p>
                      <a:pPr algn="l" fontAlgn="b"/>
                      <a:r>
                        <a:rPr lang="en-US" sz="1400" u="none" strike="noStrike" dirty="0">
                          <a:effectLst/>
                        </a:rPr>
                        <a:t>Receivables and prepayments </a:t>
                      </a:r>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tc>
                  <a:txBody>
                    <a:bodyPr/>
                    <a:lstStyle/>
                    <a:p>
                      <a:pPr algn="r" fontAlgn="b"/>
                      <a:r>
                        <a:rPr lang="en-US" sz="1400" b="0" i="0" u="none" strike="noStrike" dirty="0">
                          <a:solidFill>
                            <a:srgbClr val="000000"/>
                          </a:solidFill>
                          <a:effectLst/>
                          <a:latin typeface="+mn-lt"/>
                        </a:rPr>
                        <a:t>1,116</a:t>
                      </a:r>
                    </a:p>
                  </a:txBody>
                  <a:tcPr marL="7972" marR="7972" marT="7972" marB="0" anchor="b">
                    <a:solidFill>
                      <a:schemeClr val="bg1">
                        <a:lumMod val="95000"/>
                      </a:schemeClr>
                    </a:solidFill>
                  </a:tcPr>
                </a:tc>
                <a:tc>
                  <a:txBody>
                    <a:bodyPr/>
                    <a:lstStyle/>
                    <a:p>
                      <a:pPr algn="r" fontAlgn="b"/>
                      <a:r>
                        <a:rPr lang="en-US" sz="1400" u="none" strike="noStrike" dirty="0">
                          <a:effectLst/>
                        </a:rPr>
                        <a:t>1,158 </a:t>
                      </a:r>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extLst>
                  <a:ext uri="{0D108BD9-81ED-4DB2-BD59-A6C34878D82A}">
                    <a16:rowId xmlns:a16="http://schemas.microsoft.com/office/drawing/2014/main" xmlns="" val="4074879831"/>
                  </a:ext>
                </a:extLst>
              </a:tr>
              <a:tr h="213996">
                <a:tc>
                  <a:txBody>
                    <a:bodyPr/>
                    <a:lstStyle/>
                    <a:p>
                      <a:pPr algn="l" fontAlgn="b"/>
                      <a:r>
                        <a:rPr lang="en-US" sz="1400" b="0" i="0" u="none" strike="noStrike" dirty="0">
                          <a:solidFill>
                            <a:srgbClr val="000000"/>
                          </a:solidFill>
                          <a:effectLst/>
                          <a:latin typeface="+mn-lt"/>
                        </a:rPr>
                        <a:t>Cash and Bank Balance </a:t>
                      </a:r>
                    </a:p>
                  </a:txBody>
                  <a:tcPr marL="7972" marR="7972" marT="7972" marB="0" anchor="b">
                    <a:solidFill>
                      <a:schemeClr val="bg1">
                        <a:lumMod val="95000"/>
                      </a:schemeClr>
                    </a:solidFill>
                  </a:tcPr>
                </a:tc>
                <a:tc>
                  <a:txBody>
                    <a:bodyPr/>
                    <a:lstStyle/>
                    <a:p>
                      <a:pPr algn="r" fontAlgn="b"/>
                      <a:r>
                        <a:rPr lang="en-US" sz="1400" b="0" i="0" u="none" strike="noStrike" dirty="0">
                          <a:solidFill>
                            <a:srgbClr val="000000"/>
                          </a:solidFill>
                          <a:effectLst/>
                          <a:latin typeface="+mn-lt"/>
                        </a:rPr>
                        <a:t>183</a:t>
                      </a:r>
                    </a:p>
                  </a:txBody>
                  <a:tcPr marL="7972" marR="7972" marT="7972" marB="0" anchor="b">
                    <a:solidFill>
                      <a:schemeClr val="bg1">
                        <a:lumMod val="95000"/>
                      </a:schemeClr>
                    </a:solidFill>
                  </a:tcPr>
                </a:tc>
                <a:tc>
                  <a:txBody>
                    <a:bodyPr/>
                    <a:lstStyle/>
                    <a:p>
                      <a:pPr algn="r" fontAlgn="b"/>
                      <a:r>
                        <a:rPr lang="en-US" sz="1400" b="0" i="0" u="none" strike="noStrike" dirty="0">
                          <a:solidFill>
                            <a:srgbClr val="000000"/>
                          </a:solidFill>
                          <a:effectLst/>
                          <a:latin typeface="+mn-lt"/>
                        </a:rPr>
                        <a:t>88</a:t>
                      </a:r>
                    </a:p>
                  </a:txBody>
                  <a:tcPr marL="7972" marR="7972" marT="7972" marB="0" anchor="b">
                    <a:solidFill>
                      <a:schemeClr val="bg1">
                        <a:lumMod val="95000"/>
                      </a:schemeClr>
                    </a:solidFill>
                  </a:tcPr>
                </a:tc>
                <a:extLst>
                  <a:ext uri="{0D108BD9-81ED-4DB2-BD59-A6C34878D82A}">
                    <a16:rowId xmlns:a16="http://schemas.microsoft.com/office/drawing/2014/main" xmlns="" val="545333447"/>
                  </a:ext>
                </a:extLst>
              </a:tr>
              <a:tr h="213996">
                <a:tc>
                  <a:txBody>
                    <a:bodyPr/>
                    <a:lstStyle/>
                    <a:p>
                      <a:pPr algn="l" fontAlgn="b"/>
                      <a:r>
                        <a:rPr lang="en-US" sz="1400" b="1" u="none" strike="noStrike" dirty="0">
                          <a:effectLst/>
                        </a:rPr>
                        <a:t>Total Assets </a:t>
                      </a:r>
                      <a:endParaRPr lang="en-US" sz="1400" b="1" i="0" u="none" strike="noStrike" dirty="0">
                        <a:solidFill>
                          <a:srgbClr val="000000"/>
                        </a:solidFill>
                        <a:effectLst/>
                        <a:latin typeface="+mn-lt"/>
                      </a:endParaRPr>
                    </a:p>
                  </a:txBody>
                  <a:tcPr marL="7972" marR="7972" marT="7972" marB="0" anchor="b">
                    <a:solidFill>
                      <a:schemeClr val="bg2">
                        <a:lumMod val="90000"/>
                      </a:schemeClr>
                    </a:solidFill>
                  </a:tcPr>
                </a:tc>
                <a:tc>
                  <a:txBody>
                    <a:bodyPr/>
                    <a:lstStyle/>
                    <a:p>
                      <a:pPr algn="r" fontAlgn="b"/>
                      <a:r>
                        <a:rPr lang="en-US" sz="1400" b="1" i="0" u="none" strike="noStrike" dirty="0">
                          <a:solidFill>
                            <a:srgbClr val="000000"/>
                          </a:solidFill>
                          <a:effectLst/>
                          <a:latin typeface="+mn-lt"/>
                        </a:rPr>
                        <a:t>48,831</a:t>
                      </a:r>
                    </a:p>
                  </a:txBody>
                  <a:tcPr marL="7972" marR="7972" marT="7972" marB="0" anchor="b">
                    <a:solidFill>
                      <a:schemeClr val="bg2">
                        <a:lumMod val="90000"/>
                      </a:schemeClr>
                    </a:solidFill>
                  </a:tcPr>
                </a:tc>
                <a:tc>
                  <a:txBody>
                    <a:bodyPr/>
                    <a:lstStyle/>
                    <a:p>
                      <a:pPr algn="r" fontAlgn="b"/>
                      <a:r>
                        <a:rPr lang="en-US" sz="1400" b="1" u="none" strike="noStrike" dirty="0">
                          <a:effectLst/>
                        </a:rPr>
                        <a:t>46,049 </a:t>
                      </a:r>
                      <a:endParaRPr lang="en-US" sz="1400" b="1" i="0" u="none" strike="noStrike" dirty="0">
                        <a:solidFill>
                          <a:srgbClr val="000000"/>
                        </a:solidFill>
                        <a:effectLst/>
                        <a:latin typeface="+mn-lt"/>
                      </a:endParaRPr>
                    </a:p>
                  </a:txBody>
                  <a:tcPr marL="7972" marR="7972" marT="7972" marB="0" anchor="b">
                    <a:solidFill>
                      <a:schemeClr val="bg2">
                        <a:lumMod val="90000"/>
                      </a:schemeClr>
                    </a:solidFill>
                  </a:tcPr>
                </a:tc>
                <a:extLst>
                  <a:ext uri="{0D108BD9-81ED-4DB2-BD59-A6C34878D82A}">
                    <a16:rowId xmlns:a16="http://schemas.microsoft.com/office/drawing/2014/main" xmlns="" val="360975432"/>
                  </a:ext>
                </a:extLst>
              </a:tr>
              <a:tr h="213996">
                <a:tc>
                  <a:txBody>
                    <a:bodyPr/>
                    <a:lstStyle/>
                    <a:p>
                      <a:pPr algn="l" fontAlgn="b"/>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tc>
                  <a:txBody>
                    <a:bodyPr/>
                    <a:lstStyle/>
                    <a:p>
                      <a:pPr algn="r" fontAlgn="b"/>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tc>
                  <a:txBody>
                    <a:bodyPr/>
                    <a:lstStyle/>
                    <a:p>
                      <a:pPr algn="r" fontAlgn="b"/>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extLst>
                  <a:ext uri="{0D108BD9-81ED-4DB2-BD59-A6C34878D82A}">
                    <a16:rowId xmlns:a16="http://schemas.microsoft.com/office/drawing/2014/main" xmlns="" val="1383298011"/>
                  </a:ext>
                </a:extLst>
              </a:tr>
              <a:tr h="213996">
                <a:tc>
                  <a:txBody>
                    <a:bodyPr/>
                    <a:lstStyle/>
                    <a:p>
                      <a:pPr algn="l" fontAlgn="b"/>
                      <a:r>
                        <a:rPr lang="en-US" sz="1400" b="1" u="none" strike="noStrike" dirty="0">
                          <a:effectLst/>
                        </a:rPr>
                        <a:t>Equity</a:t>
                      </a:r>
                      <a:endParaRPr lang="en-US" sz="1400" b="1" i="0" u="none" strike="noStrike" dirty="0">
                        <a:solidFill>
                          <a:srgbClr val="000000"/>
                        </a:solidFill>
                        <a:effectLst/>
                        <a:latin typeface="+mn-lt"/>
                      </a:endParaRPr>
                    </a:p>
                  </a:txBody>
                  <a:tcPr marL="7972" marR="7972" marT="7972" marB="0" anchor="b">
                    <a:solidFill>
                      <a:schemeClr val="bg1">
                        <a:lumMod val="95000"/>
                      </a:schemeClr>
                    </a:solidFill>
                  </a:tcPr>
                </a:tc>
                <a:tc>
                  <a:txBody>
                    <a:bodyPr/>
                    <a:lstStyle/>
                    <a:p>
                      <a:pPr algn="r" fontAlgn="b"/>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tc>
                  <a:txBody>
                    <a:bodyPr/>
                    <a:lstStyle/>
                    <a:p>
                      <a:pPr algn="r" fontAlgn="b"/>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extLst>
                  <a:ext uri="{0D108BD9-81ED-4DB2-BD59-A6C34878D82A}">
                    <a16:rowId xmlns:a16="http://schemas.microsoft.com/office/drawing/2014/main" xmlns="" val="833131827"/>
                  </a:ext>
                </a:extLst>
              </a:tr>
              <a:tr h="213996">
                <a:tc>
                  <a:txBody>
                    <a:bodyPr/>
                    <a:lstStyle/>
                    <a:p>
                      <a:pPr algn="l" fontAlgn="b"/>
                      <a:r>
                        <a:rPr lang="en-US" sz="1400" u="none" strike="noStrike" dirty="0">
                          <a:effectLst/>
                        </a:rPr>
                        <a:t>Share Capital</a:t>
                      </a:r>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tc>
                  <a:txBody>
                    <a:bodyPr/>
                    <a:lstStyle/>
                    <a:p>
                      <a:pPr algn="r" fontAlgn="b"/>
                      <a:r>
                        <a:rPr lang="en-US" sz="1400" b="0" i="0" u="none" strike="noStrike" dirty="0">
                          <a:solidFill>
                            <a:srgbClr val="000000"/>
                          </a:solidFill>
                          <a:effectLst/>
                          <a:latin typeface="+mn-lt"/>
                        </a:rPr>
                        <a:t>20,000</a:t>
                      </a:r>
                    </a:p>
                  </a:txBody>
                  <a:tcPr marL="7972" marR="7972" marT="7972" marB="0" anchor="b">
                    <a:solidFill>
                      <a:schemeClr val="bg1">
                        <a:lumMod val="95000"/>
                      </a:schemeClr>
                    </a:solidFill>
                  </a:tcPr>
                </a:tc>
                <a:tc>
                  <a:txBody>
                    <a:bodyPr/>
                    <a:lstStyle/>
                    <a:p>
                      <a:pPr algn="r" fontAlgn="b"/>
                      <a:r>
                        <a:rPr lang="en-US" sz="1400" u="none" strike="noStrike" dirty="0">
                          <a:effectLst/>
                        </a:rPr>
                        <a:t>20,000 </a:t>
                      </a:r>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extLst>
                  <a:ext uri="{0D108BD9-81ED-4DB2-BD59-A6C34878D82A}">
                    <a16:rowId xmlns:a16="http://schemas.microsoft.com/office/drawing/2014/main" xmlns="" val="1211425576"/>
                  </a:ext>
                </a:extLst>
              </a:tr>
              <a:tr h="213996">
                <a:tc>
                  <a:txBody>
                    <a:bodyPr/>
                    <a:lstStyle/>
                    <a:p>
                      <a:pPr algn="l" fontAlgn="b"/>
                      <a:r>
                        <a:rPr lang="en-US" sz="1400" u="none" strike="noStrike" dirty="0">
                          <a:effectLst/>
                        </a:rPr>
                        <a:t>Legal Reserve</a:t>
                      </a:r>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tc>
                  <a:txBody>
                    <a:bodyPr/>
                    <a:lstStyle/>
                    <a:p>
                      <a:pPr algn="r" fontAlgn="b"/>
                      <a:r>
                        <a:rPr lang="en-US" sz="1400" b="0" i="0" u="none" strike="noStrike" dirty="0">
                          <a:solidFill>
                            <a:srgbClr val="000000"/>
                          </a:solidFill>
                          <a:effectLst/>
                          <a:latin typeface="+mn-lt"/>
                        </a:rPr>
                        <a:t>4,603</a:t>
                      </a:r>
                    </a:p>
                  </a:txBody>
                  <a:tcPr marL="7972" marR="7972" marT="7972" marB="0" anchor="b">
                    <a:solidFill>
                      <a:schemeClr val="bg1">
                        <a:lumMod val="95000"/>
                      </a:schemeClr>
                    </a:solidFill>
                  </a:tcPr>
                </a:tc>
                <a:tc>
                  <a:txBody>
                    <a:bodyPr/>
                    <a:lstStyle/>
                    <a:p>
                      <a:pPr algn="r" fontAlgn="b"/>
                      <a:r>
                        <a:rPr lang="en-US" sz="1400" u="none" strike="noStrike" dirty="0">
                          <a:effectLst/>
                        </a:rPr>
                        <a:t>4,568 </a:t>
                      </a:r>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extLst>
                  <a:ext uri="{0D108BD9-81ED-4DB2-BD59-A6C34878D82A}">
                    <a16:rowId xmlns:a16="http://schemas.microsoft.com/office/drawing/2014/main" xmlns="" val="1151633356"/>
                  </a:ext>
                </a:extLst>
              </a:tr>
              <a:tr h="213996">
                <a:tc>
                  <a:txBody>
                    <a:bodyPr/>
                    <a:lstStyle/>
                    <a:p>
                      <a:pPr algn="l" fontAlgn="b"/>
                      <a:r>
                        <a:rPr lang="en-US" sz="1400" u="none" strike="noStrike" dirty="0">
                          <a:effectLst/>
                        </a:rPr>
                        <a:t>Fair Value reserve </a:t>
                      </a:r>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tc>
                  <a:txBody>
                    <a:bodyPr/>
                    <a:lstStyle/>
                    <a:p>
                      <a:pPr algn="r" fontAlgn="b"/>
                      <a:r>
                        <a:rPr lang="en-US" sz="1400" b="0" i="0" u="none" strike="noStrike" dirty="0">
                          <a:solidFill>
                            <a:srgbClr val="000000"/>
                          </a:solidFill>
                          <a:effectLst/>
                          <a:latin typeface="+mn-lt"/>
                        </a:rPr>
                        <a:t>1,152</a:t>
                      </a:r>
                    </a:p>
                  </a:txBody>
                  <a:tcPr marL="7972" marR="7972" marT="7972" marB="0" anchor="b">
                    <a:solidFill>
                      <a:schemeClr val="bg1">
                        <a:lumMod val="95000"/>
                      </a:schemeClr>
                    </a:solidFill>
                  </a:tcPr>
                </a:tc>
                <a:tc>
                  <a:txBody>
                    <a:bodyPr/>
                    <a:lstStyle/>
                    <a:p>
                      <a:pPr algn="r" fontAlgn="b"/>
                      <a:r>
                        <a:rPr lang="en-US" sz="1400" u="none" strike="noStrike" dirty="0">
                          <a:effectLst/>
                        </a:rPr>
                        <a:t>(463)</a:t>
                      </a:r>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extLst>
                  <a:ext uri="{0D108BD9-81ED-4DB2-BD59-A6C34878D82A}">
                    <a16:rowId xmlns:a16="http://schemas.microsoft.com/office/drawing/2014/main" xmlns="" val="100399949"/>
                  </a:ext>
                </a:extLst>
              </a:tr>
              <a:tr h="213996">
                <a:tc>
                  <a:txBody>
                    <a:bodyPr/>
                    <a:lstStyle/>
                    <a:p>
                      <a:pPr algn="l" fontAlgn="b"/>
                      <a:r>
                        <a:rPr lang="en-US" sz="1400" u="none" strike="noStrike" dirty="0">
                          <a:effectLst/>
                        </a:rPr>
                        <a:t>Retained Earnings </a:t>
                      </a:r>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tc>
                  <a:txBody>
                    <a:bodyPr/>
                    <a:lstStyle/>
                    <a:p>
                      <a:pPr algn="r" fontAlgn="b"/>
                      <a:r>
                        <a:rPr lang="en-US" sz="1400" b="0" i="0" u="none" strike="noStrike" dirty="0">
                          <a:solidFill>
                            <a:srgbClr val="000000"/>
                          </a:solidFill>
                          <a:effectLst/>
                          <a:latin typeface="+mn-lt"/>
                        </a:rPr>
                        <a:t>5,551</a:t>
                      </a:r>
                    </a:p>
                  </a:txBody>
                  <a:tcPr marL="7972" marR="7972" marT="7972" marB="0" anchor="b">
                    <a:solidFill>
                      <a:schemeClr val="bg1">
                        <a:lumMod val="95000"/>
                      </a:schemeClr>
                    </a:solidFill>
                  </a:tcPr>
                </a:tc>
                <a:tc>
                  <a:txBody>
                    <a:bodyPr/>
                    <a:lstStyle/>
                    <a:p>
                      <a:pPr algn="r" fontAlgn="b"/>
                      <a:r>
                        <a:rPr lang="en-US" sz="1400" u="none" strike="noStrike" dirty="0">
                          <a:effectLst/>
                        </a:rPr>
                        <a:t>6,032</a:t>
                      </a:r>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extLst>
                  <a:ext uri="{0D108BD9-81ED-4DB2-BD59-A6C34878D82A}">
                    <a16:rowId xmlns:a16="http://schemas.microsoft.com/office/drawing/2014/main" xmlns="" val="1525223624"/>
                  </a:ext>
                </a:extLst>
              </a:tr>
              <a:tr h="213996">
                <a:tc>
                  <a:txBody>
                    <a:bodyPr/>
                    <a:lstStyle/>
                    <a:p>
                      <a:pPr algn="l" fontAlgn="b"/>
                      <a:r>
                        <a:rPr lang="en-US" sz="1400" b="1" u="none" strike="noStrike" dirty="0">
                          <a:effectLst/>
                        </a:rPr>
                        <a:t>Total Equity</a:t>
                      </a:r>
                      <a:endParaRPr lang="en-US" sz="1400" b="1" i="0" u="none" strike="noStrike" dirty="0">
                        <a:solidFill>
                          <a:srgbClr val="000000"/>
                        </a:solidFill>
                        <a:effectLst/>
                        <a:latin typeface="+mn-lt"/>
                      </a:endParaRPr>
                    </a:p>
                  </a:txBody>
                  <a:tcPr marL="7972" marR="7972" marT="7972" marB="0" anchor="b">
                    <a:solidFill>
                      <a:schemeClr val="bg2">
                        <a:lumMod val="90000"/>
                      </a:schemeClr>
                    </a:solidFill>
                  </a:tcPr>
                </a:tc>
                <a:tc>
                  <a:txBody>
                    <a:bodyPr/>
                    <a:lstStyle/>
                    <a:p>
                      <a:pPr algn="r" fontAlgn="b"/>
                      <a:r>
                        <a:rPr lang="en-US" sz="1400" b="1" i="0" u="none" strike="noStrike" dirty="0">
                          <a:solidFill>
                            <a:srgbClr val="000000"/>
                          </a:solidFill>
                          <a:effectLst/>
                          <a:latin typeface="+mn-lt"/>
                        </a:rPr>
                        <a:t>31,306</a:t>
                      </a:r>
                    </a:p>
                  </a:txBody>
                  <a:tcPr marL="7972" marR="7972" marT="7972" marB="0" anchor="b">
                    <a:solidFill>
                      <a:schemeClr val="bg2">
                        <a:lumMod val="90000"/>
                      </a:schemeClr>
                    </a:solidFill>
                  </a:tcPr>
                </a:tc>
                <a:tc>
                  <a:txBody>
                    <a:bodyPr/>
                    <a:lstStyle/>
                    <a:p>
                      <a:pPr algn="r" fontAlgn="b"/>
                      <a:r>
                        <a:rPr lang="en-US" sz="1400" b="1" u="none" strike="noStrike" dirty="0">
                          <a:effectLst/>
                        </a:rPr>
                        <a:t>30,137 </a:t>
                      </a:r>
                      <a:endParaRPr lang="en-US" sz="1400" b="1" i="0" u="none" strike="noStrike" dirty="0">
                        <a:solidFill>
                          <a:srgbClr val="000000"/>
                        </a:solidFill>
                        <a:effectLst/>
                        <a:latin typeface="+mn-lt"/>
                      </a:endParaRPr>
                    </a:p>
                  </a:txBody>
                  <a:tcPr marL="7972" marR="7972" marT="7972" marB="0" anchor="b">
                    <a:solidFill>
                      <a:schemeClr val="bg2">
                        <a:lumMod val="90000"/>
                      </a:schemeClr>
                    </a:solidFill>
                  </a:tcPr>
                </a:tc>
                <a:extLst>
                  <a:ext uri="{0D108BD9-81ED-4DB2-BD59-A6C34878D82A}">
                    <a16:rowId xmlns:a16="http://schemas.microsoft.com/office/drawing/2014/main" xmlns="" val="1513628448"/>
                  </a:ext>
                </a:extLst>
              </a:tr>
              <a:tr h="213996">
                <a:tc>
                  <a:txBody>
                    <a:bodyPr/>
                    <a:lstStyle/>
                    <a:p>
                      <a:pPr algn="l" fontAlgn="b"/>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tc>
                  <a:txBody>
                    <a:bodyPr/>
                    <a:lstStyle/>
                    <a:p>
                      <a:pPr algn="r" fontAlgn="b"/>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tc>
                  <a:txBody>
                    <a:bodyPr/>
                    <a:lstStyle/>
                    <a:p>
                      <a:pPr algn="r" fontAlgn="b"/>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extLst>
                  <a:ext uri="{0D108BD9-81ED-4DB2-BD59-A6C34878D82A}">
                    <a16:rowId xmlns:a16="http://schemas.microsoft.com/office/drawing/2014/main" xmlns="" val="2887904740"/>
                  </a:ext>
                </a:extLst>
              </a:tr>
              <a:tr h="213996">
                <a:tc>
                  <a:txBody>
                    <a:bodyPr/>
                    <a:lstStyle/>
                    <a:p>
                      <a:pPr algn="l" fontAlgn="b"/>
                      <a:r>
                        <a:rPr lang="en-US" sz="1400" b="1" u="none" strike="noStrike" dirty="0">
                          <a:effectLst/>
                        </a:rPr>
                        <a:t>Liabilities </a:t>
                      </a:r>
                      <a:endParaRPr lang="en-US" sz="1400" b="1" i="0" u="none" strike="noStrike" dirty="0">
                        <a:solidFill>
                          <a:srgbClr val="000000"/>
                        </a:solidFill>
                        <a:effectLst/>
                        <a:latin typeface="+mn-lt"/>
                      </a:endParaRPr>
                    </a:p>
                  </a:txBody>
                  <a:tcPr marL="7972" marR="7972" marT="7972" marB="0" anchor="b">
                    <a:solidFill>
                      <a:schemeClr val="bg1">
                        <a:lumMod val="95000"/>
                      </a:schemeClr>
                    </a:solidFill>
                  </a:tcPr>
                </a:tc>
                <a:tc>
                  <a:txBody>
                    <a:bodyPr/>
                    <a:lstStyle/>
                    <a:p>
                      <a:pPr algn="r" fontAlgn="b"/>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tc>
                  <a:txBody>
                    <a:bodyPr/>
                    <a:lstStyle/>
                    <a:p>
                      <a:pPr algn="r" fontAlgn="b"/>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extLst>
                  <a:ext uri="{0D108BD9-81ED-4DB2-BD59-A6C34878D82A}">
                    <a16:rowId xmlns:a16="http://schemas.microsoft.com/office/drawing/2014/main" xmlns="" val="1425456638"/>
                  </a:ext>
                </a:extLst>
              </a:tr>
              <a:tr h="213996">
                <a:tc>
                  <a:txBody>
                    <a:bodyPr/>
                    <a:lstStyle/>
                    <a:p>
                      <a:pPr algn="l" fontAlgn="b"/>
                      <a:r>
                        <a:rPr lang="en-US" sz="1400" u="none" strike="noStrike" dirty="0">
                          <a:effectLst/>
                        </a:rPr>
                        <a:t>Bank Borrowings </a:t>
                      </a:r>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tc>
                  <a:txBody>
                    <a:bodyPr/>
                    <a:lstStyle/>
                    <a:p>
                      <a:pPr algn="r" fontAlgn="b"/>
                      <a:r>
                        <a:rPr lang="en-US" sz="1400" b="0" i="0" u="none" strike="noStrike" dirty="0">
                          <a:solidFill>
                            <a:srgbClr val="000000"/>
                          </a:solidFill>
                          <a:effectLst/>
                          <a:latin typeface="+mn-lt"/>
                        </a:rPr>
                        <a:t>17,142</a:t>
                      </a:r>
                    </a:p>
                  </a:txBody>
                  <a:tcPr marL="7972" marR="7972" marT="7972" marB="0" anchor="b">
                    <a:solidFill>
                      <a:schemeClr val="bg1">
                        <a:lumMod val="95000"/>
                      </a:schemeClr>
                    </a:solidFill>
                  </a:tcPr>
                </a:tc>
                <a:tc>
                  <a:txBody>
                    <a:bodyPr/>
                    <a:lstStyle/>
                    <a:p>
                      <a:pPr algn="r" fontAlgn="b"/>
                      <a:r>
                        <a:rPr lang="en-US" sz="1400" u="none" strike="noStrike" dirty="0">
                          <a:effectLst/>
                        </a:rPr>
                        <a:t>15,513 </a:t>
                      </a:r>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extLst>
                  <a:ext uri="{0D108BD9-81ED-4DB2-BD59-A6C34878D82A}">
                    <a16:rowId xmlns:a16="http://schemas.microsoft.com/office/drawing/2014/main" xmlns="" val="1020147236"/>
                  </a:ext>
                </a:extLst>
              </a:tr>
              <a:tr h="213996">
                <a:tc>
                  <a:txBody>
                    <a:bodyPr/>
                    <a:lstStyle/>
                    <a:p>
                      <a:pPr algn="l" fontAlgn="b"/>
                      <a:r>
                        <a:rPr lang="en-US" sz="1400" u="none" strike="noStrike" dirty="0">
                          <a:effectLst/>
                        </a:rPr>
                        <a:t>Payables </a:t>
                      </a:r>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tc>
                  <a:txBody>
                    <a:bodyPr/>
                    <a:lstStyle/>
                    <a:p>
                      <a:pPr algn="r" fontAlgn="b"/>
                      <a:r>
                        <a:rPr lang="en-US" sz="1400" b="0" i="0" u="none" strike="noStrike" dirty="0">
                          <a:solidFill>
                            <a:srgbClr val="000000"/>
                          </a:solidFill>
                          <a:effectLst/>
                          <a:latin typeface="+mn-lt"/>
                        </a:rPr>
                        <a:t>383</a:t>
                      </a:r>
                    </a:p>
                  </a:txBody>
                  <a:tcPr marL="7972" marR="7972" marT="7972" marB="0" anchor="b">
                    <a:solidFill>
                      <a:schemeClr val="bg1">
                        <a:lumMod val="95000"/>
                      </a:schemeClr>
                    </a:solidFill>
                  </a:tcPr>
                </a:tc>
                <a:tc>
                  <a:txBody>
                    <a:bodyPr/>
                    <a:lstStyle/>
                    <a:p>
                      <a:pPr algn="r" fontAlgn="b"/>
                      <a:r>
                        <a:rPr lang="en-US" sz="1400" u="none" strike="noStrike" dirty="0">
                          <a:effectLst/>
                        </a:rPr>
                        <a:t>399 </a:t>
                      </a:r>
                      <a:endParaRPr lang="en-US" sz="1400" b="0" i="0" u="none" strike="noStrike" dirty="0">
                        <a:solidFill>
                          <a:srgbClr val="000000"/>
                        </a:solidFill>
                        <a:effectLst/>
                        <a:latin typeface="+mn-lt"/>
                      </a:endParaRPr>
                    </a:p>
                  </a:txBody>
                  <a:tcPr marL="7972" marR="7972" marT="7972" marB="0" anchor="b">
                    <a:solidFill>
                      <a:schemeClr val="bg1">
                        <a:lumMod val="95000"/>
                      </a:schemeClr>
                    </a:solidFill>
                  </a:tcPr>
                </a:tc>
                <a:extLst>
                  <a:ext uri="{0D108BD9-81ED-4DB2-BD59-A6C34878D82A}">
                    <a16:rowId xmlns:a16="http://schemas.microsoft.com/office/drawing/2014/main" xmlns="" val="1404597963"/>
                  </a:ext>
                </a:extLst>
              </a:tr>
              <a:tr h="213996">
                <a:tc>
                  <a:txBody>
                    <a:bodyPr/>
                    <a:lstStyle/>
                    <a:p>
                      <a:pPr algn="l" fontAlgn="b"/>
                      <a:r>
                        <a:rPr lang="en-US" sz="1400" b="1" u="none" strike="noStrike" dirty="0">
                          <a:effectLst/>
                        </a:rPr>
                        <a:t>Total Liabilities </a:t>
                      </a:r>
                      <a:endParaRPr lang="en-US" sz="1400" b="1" i="0" u="none" strike="noStrike" dirty="0">
                        <a:solidFill>
                          <a:srgbClr val="000000"/>
                        </a:solidFill>
                        <a:effectLst/>
                        <a:latin typeface="+mn-lt"/>
                      </a:endParaRPr>
                    </a:p>
                  </a:txBody>
                  <a:tcPr marL="7972" marR="7972" marT="7972" marB="0" anchor="b">
                    <a:solidFill>
                      <a:schemeClr val="bg2">
                        <a:lumMod val="90000"/>
                      </a:schemeClr>
                    </a:solidFill>
                  </a:tcPr>
                </a:tc>
                <a:tc>
                  <a:txBody>
                    <a:bodyPr/>
                    <a:lstStyle/>
                    <a:p>
                      <a:pPr algn="r" fontAlgn="b"/>
                      <a:r>
                        <a:rPr lang="en-US" sz="1400" b="1" i="0" u="none" strike="noStrike" dirty="0">
                          <a:solidFill>
                            <a:srgbClr val="000000"/>
                          </a:solidFill>
                          <a:effectLst/>
                          <a:latin typeface="+mn-lt"/>
                        </a:rPr>
                        <a:t>17,525</a:t>
                      </a:r>
                    </a:p>
                  </a:txBody>
                  <a:tcPr marL="7972" marR="7972" marT="7972" marB="0" anchor="b">
                    <a:solidFill>
                      <a:schemeClr val="bg2">
                        <a:lumMod val="90000"/>
                      </a:schemeClr>
                    </a:solidFill>
                  </a:tcPr>
                </a:tc>
                <a:tc>
                  <a:txBody>
                    <a:bodyPr/>
                    <a:lstStyle/>
                    <a:p>
                      <a:pPr algn="r" fontAlgn="b"/>
                      <a:r>
                        <a:rPr lang="en-US" sz="1400" b="1" u="none" strike="noStrike" dirty="0">
                          <a:effectLst/>
                        </a:rPr>
                        <a:t>15,912 </a:t>
                      </a:r>
                      <a:endParaRPr lang="en-US" sz="1400" b="1" i="0" u="none" strike="noStrike" dirty="0">
                        <a:solidFill>
                          <a:srgbClr val="000000"/>
                        </a:solidFill>
                        <a:effectLst/>
                        <a:latin typeface="+mn-lt"/>
                      </a:endParaRPr>
                    </a:p>
                  </a:txBody>
                  <a:tcPr marL="7972" marR="7972" marT="7972" marB="0" anchor="b">
                    <a:solidFill>
                      <a:schemeClr val="bg2">
                        <a:lumMod val="90000"/>
                      </a:schemeClr>
                    </a:solidFill>
                  </a:tcPr>
                </a:tc>
                <a:extLst>
                  <a:ext uri="{0D108BD9-81ED-4DB2-BD59-A6C34878D82A}">
                    <a16:rowId xmlns:a16="http://schemas.microsoft.com/office/drawing/2014/main" xmlns="" val="3137255015"/>
                  </a:ext>
                </a:extLst>
              </a:tr>
              <a:tr h="213996">
                <a:tc>
                  <a:txBody>
                    <a:bodyPr/>
                    <a:lstStyle/>
                    <a:p>
                      <a:pPr algn="l" fontAlgn="b"/>
                      <a:r>
                        <a:rPr lang="en-US" sz="1400" b="1" i="0" u="none" strike="noStrike" dirty="0">
                          <a:solidFill>
                            <a:srgbClr val="000000"/>
                          </a:solidFill>
                          <a:effectLst/>
                          <a:latin typeface="+mn-lt"/>
                        </a:rPr>
                        <a:t>Total equity and liabilities</a:t>
                      </a:r>
                    </a:p>
                  </a:txBody>
                  <a:tcPr marL="7972" marR="7972" marT="7972" marB="0" anchor="b">
                    <a:solidFill>
                      <a:schemeClr val="bg2">
                        <a:lumMod val="90000"/>
                      </a:schemeClr>
                    </a:solidFill>
                  </a:tcPr>
                </a:tc>
                <a:tc>
                  <a:txBody>
                    <a:bodyPr/>
                    <a:lstStyle/>
                    <a:p>
                      <a:pPr algn="r" fontAlgn="b"/>
                      <a:r>
                        <a:rPr lang="en-US" sz="1400" b="1" i="0" u="none" strike="noStrike" dirty="0">
                          <a:solidFill>
                            <a:srgbClr val="000000"/>
                          </a:solidFill>
                          <a:effectLst/>
                          <a:latin typeface="+mn-lt"/>
                        </a:rPr>
                        <a:t>48,831</a:t>
                      </a:r>
                    </a:p>
                  </a:txBody>
                  <a:tcPr marL="7972" marR="7972" marT="7972" marB="0" anchor="b">
                    <a:solidFill>
                      <a:schemeClr val="bg2">
                        <a:lumMod val="90000"/>
                      </a:schemeClr>
                    </a:solidFill>
                  </a:tcPr>
                </a:tc>
                <a:tc>
                  <a:txBody>
                    <a:bodyPr/>
                    <a:lstStyle/>
                    <a:p>
                      <a:pPr algn="r" fontAlgn="b"/>
                      <a:r>
                        <a:rPr lang="en-US" sz="1400" b="1" i="0" u="none" strike="noStrike" dirty="0">
                          <a:solidFill>
                            <a:srgbClr val="000000"/>
                          </a:solidFill>
                          <a:effectLst/>
                          <a:latin typeface="+mn-lt"/>
                        </a:rPr>
                        <a:t>46,049</a:t>
                      </a:r>
                    </a:p>
                  </a:txBody>
                  <a:tcPr marL="7972" marR="7972" marT="7972" marB="0" anchor="b">
                    <a:solidFill>
                      <a:schemeClr val="bg2">
                        <a:lumMod val="90000"/>
                      </a:schemeClr>
                    </a:solidFill>
                  </a:tcPr>
                </a:tc>
                <a:extLst>
                  <a:ext uri="{0D108BD9-81ED-4DB2-BD59-A6C34878D82A}">
                    <a16:rowId xmlns:a16="http://schemas.microsoft.com/office/drawing/2014/main" xmlns="" val="2586373435"/>
                  </a:ext>
                </a:extLst>
              </a:tr>
              <a:tr h="213996">
                <a:tc>
                  <a:txBody>
                    <a:bodyPr/>
                    <a:lstStyle/>
                    <a:p>
                      <a:pPr algn="l" fontAlgn="b"/>
                      <a:r>
                        <a:rPr lang="en-US" sz="1400" b="1" i="0" u="none" strike="noStrike" dirty="0">
                          <a:solidFill>
                            <a:srgbClr val="000000"/>
                          </a:solidFill>
                          <a:effectLst/>
                          <a:latin typeface="+mn-lt"/>
                        </a:rPr>
                        <a:t>Net assets per share (in Baiza)</a:t>
                      </a:r>
                    </a:p>
                  </a:txBody>
                  <a:tcPr marL="7972" marR="7972" marT="7972" marB="0" anchor="b">
                    <a:solidFill>
                      <a:schemeClr val="bg2">
                        <a:lumMod val="90000"/>
                      </a:schemeClr>
                    </a:solidFill>
                  </a:tcPr>
                </a:tc>
                <a:tc>
                  <a:txBody>
                    <a:bodyPr/>
                    <a:lstStyle/>
                    <a:p>
                      <a:pPr algn="r" fontAlgn="b"/>
                      <a:r>
                        <a:rPr lang="en-US" sz="1400" b="1" i="0" u="none" strike="noStrike" dirty="0">
                          <a:solidFill>
                            <a:srgbClr val="000000"/>
                          </a:solidFill>
                          <a:effectLst/>
                          <a:latin typeface="+mn-lt"/>
                        </a:rPr>
                        <a:t>157</a:t>
                      </a:r>
                    </a:p>
                  </a:txBody>
                  <a:tcPr marL="7972" marR="7972" marT="7972" marB="0" anchor="b">
                    <a:solidFill>
                      <a:schemeClr val="bg2">
                        <a:lumMod val="90000"/>
                      </a:schemeClr>
                    </a:solidFill>
                  </a:tcPr>
                </a:tc>
                <a:tc>
                  <a:txBody>
                    <a:bodyPr/>
                    <a:lstStyle/>
                    <a:p>
                      <a:pPr algn="r" fontAlgn="b"/>
                      <a:r>
                        <a:rPr lang="en-US" sz="1400" b="1" i="0" u="none" strike="noStrike" dirty="0">
                          <a:solidFill>
                            <a:srgbClr val="000000"/>
                          </a:solidFill>
                          <a:effectLst/>
                          <a:latin typeface="+mn-lt"/>
                        </a:rPr>
                        <a:t>151</a:t>
                      </a:r>
                    </a:p>
                  </a:txBody>
                  <a:tcPr marL="7972" marR="7972" marT="7972" marB="0" anchor="b">
                    <a:solidFill>
                      <a:schemeClr val="bg2">
                        <a:lumMod val="90000"/>
                      </a:schemeClr>
                    </a:solidFill>
                  </a:tcPr>
                </a:tc>
                <a:extLst>
                  <a:ext uri="{0D108BD9-81ED-4DB2-BD59-A6C34878D82A}">
                    <a16:rowId xmlns:a16="http://schemas.microsoft.com/office/drawing/2014/main" xmlns="" val="2982084805"/>
                  </a:ext>
                </a:extLst>
              </a:tr>
            </a:tbl>
          </a:graphicData>
        </a:graphic>
      </p:graphicFrame>
      <p:sp>
        <p:nvSpPr>
          <p:cNvPr id="4" name="Slide Number Placeholder 3">
            <a:extLst>
              <a:ext uri="{FF2B5EF4-FFF2-40B4-BE49-F238E27FC236}">
                <a16:creationId xmlns:a16="http://schemas.microsoft.com/office/drawing/2014/main" xmlns="" id="{E54C011A-2BA1-E9B8-286C-9A794F6D9309}"/>
              </a:ext>
            </a:extLst>
          </p:cNvPr>
          <p:cNvSpPr>
            <a:spLocks noGrp="1"/>
          </p:cNvSpPr>
          <p:nvPr>
            <p:ph type="sldNum" sz="quarter" idx="12"/>
          </p:nvPr>
        </p:nvSpPr>
        <p:spPr/>
        <p:txBody>
          <a:bodyPr/>
          <a:lstStyle/>
          <a:p>
            <a:fld id="{70EC9206-40C2-4988-907B-F68DF1318569}" type="slidenum">
              <a:rPr lang="en-US" smtClean="0"/>
              <a:pPr/>
              <a:t>6</a:t>
            </a:fld>
            <a:endParaRPr lang="en-US" dirty="0"/>
          </a:p>
        </p:txBody>
      </p:sp>
    </p:spTree>
    <p:extLst>
      <p:ext uri="{BB962C8B-B14F-4D97-AF65-F5344CB8AC3E}">
        <p14:creationId xmlns:p14="http://schemas.microsoft.com/office/powerpoint/2010/main" val="42306229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xmlns="" id="{6D5C8599-325D-4895-9F45-6D9646F50698}"/>
              </a:ext>
            </a:extLst>
          </p:cNvPr>
          <p:cNvPicPr>
            <a:picLocks noChangeAspect="1"/>
          </p:cNvPicPr>
          <p:nvPr/>
        </p:nvPicPr>
        <p:blipFill>
          <a:blip r:embed="rId2"/>
          <a:stretch>
            <a:fillRect/>
          </a:stretch>
        </p:blipFill>
        <p:spPr>
          <a:xfrm>
            <a:off x="9466444" y="163313"/>
            <a:ext cx="2725556" cy="1295742"/>
          </a:xfrm>
          <a:prstGeom prst="rect">
            <a:avLst/>
          </a:prstGeom>
        </p:spPr>
      </p:pic>
      <p:sp>
        <p:nvSpPr>
          <p:cNvPr id="2" name="Title 1">
            <a:extLst>
              <a:ext uri="{FF2B5EF4-FFF2-40B4-BE49-F238E27FC236}">
                <a16:creationId xmlns:a16="http://schemas.microsoft.com/office/drawing/2014/main" xmlns="" id="{A7F3151B-0432-44FF-85B1-2A47C8D4D57F}"/>
              </a:ext>
            </a:extLst>
          </p:cNvPr>
          <p:cNvSpPr>
            <a:spLocks noGrp="1"/>
          </p:cNvSpPr>
          <p:nvPr>
            <p:ph type="title"/>
          </p:nvPr>
        </p:nvSpPr>
        <p:spPr>
          <a:xfrm>
            <a:off x="623687" y="360520"/>
            <a:ext cx="10944262" cy="895415"/>
          </a:xfrm>
        </p:spPr>
        <p:txBody>
          <a:bodyPr>
            <a:normAutofit/>
          </a:bodyPr>
          <a:lstStyle/>
          <a:p>
            <a:pPr algn="ctr"/>
            <a:r>
              <a:rPr lang="en-US" sz="3600" dirty="0">
                <a:solidFill>
                  <a:schemeClr val="accent2">
                    <a:lumMod val="50000"/>
                  </a:schemeClr>
                </a:solidFill>
                <a:latin typeface="+mn-lt"/>
                <a:ea typeface="Tahoma" panose="020B0604030504040204" pitchFamily="34" charset="0"/>
                <a:cs typeface="Tahoma" panose="020B0604030504040204" pitchFamily="34" charset="0"/>
              </a:rPr>
              <a:t>Bank Borrowing</a:t>
            </a:r>
            <a:endParaRPr lang="en-US" sz="3600" dirty="0">
              <a:solidFill>
                <a:schemeClr val="accent2">
                  <a:lumMod val="50000"/>
                </a:schemeClr>
              </a:solidFill>
              <a:latin typeface="+mn-lt"/>
            </a:endParaRPr>
          </a:p>
        </p:txBody>
      </p:sp>
      <p:cxnSp>
        <p:nvCxnSpPr>
          <p:cNvPr id="6" name="Straight Connector 5">
            <a:extLst>
              <a:ext uri="{FF2B5EF4-FFF2-40B4-BE49-F238E27FC236}">
                <a16:creationId xmlns:a16="http://schemas.microsoft.com/office/drawing/2014/main" xmlns="" id="{2585D5C6-16E5-42CD-A689-2424C0556887}"/>
              </a:ext>
            </a:extLst>
          </p:cNvPr>
          <p:cNvCxnSpPr/>
          <p:nvPr/>
        </p:nvCxnSpPr>
        <p:spPr>
          <a:xfrm>
            <a:off x="0" y="1261040"/>
            <a:ext cx="12192000" cy="0"/>
          </a:xfrm>
          <a:prstGeom prst="line">
            <a:avLst/>
          </a:prstGeom>
          <a:ln w="12700"/>
        </p:spPr>
        <p:style>
          <a:lnRef idx="1">
            <a:schemeClr val="dk1"/>
          </a:lnRef>
          <a:fillRef idx="0">
            <a:schemeClr val="dk1"/>
          </a:fillRef>
          <a:effectRef idx="0">
            <a:schemeClr val="dk1"/>
          </a:effectRef>
          <a:fontRef idx="minor">
            <a:schemeClr val="tx1"/>
          </a:fontRef>
        </p:style>
      </p:cxnSp>
      <p:sp>
        <p:nvSpPr>
          <p:cNvPr id="19" name="Rectangle 18">
            <a:extLst>
              <a:ext uri="{FF2B5EF4-FFF2-40B4-BE49-F238E27FC236}">
                <a16:creationId xmlns:a16="http://schemas.microsoft.com/office/drawing/2014/main" xmlns="" id="{CB583200-7A22-4427-AAA2-08DBC9B248D5}"/>
              </a:ext>
            </a:extLst>
          </p:cNvPr>
          <p:cNvSpPr/>
          <p:nvPr/>
        </p:nvSpPr>
        <p:spPr>
          <a:xfrm>
            <a:off x="-182" y="6728604"/>
            <a:ext cx="12192000" cy="129395"/>
          </a:xfrm>
          <a:prstGeom prst="rect">
            <a:avLst/>
          </a:prstGeom>
          <a:solidFill>
            <a:srgbClr val="A81A1A"/>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xmlns="" id="{26FA02E7-FC4C-4E2E-B3F9-32E9BAF9E17B}"/>
              </a:ext>
            </a:extLst>
          </p:cNvPr>
          <p:cNvSpPr/>
          <p:nvPr/>
        </p:nvSpPr>
        <p:spPr>
          <a:xfrm>
            <a:off x="-182" y="6671982"/>
            <a:ext cx="12192000" cy="60486"/>
          </a:xfrm>
          <a:prstGeom prst="rect">
            <a:avLst/>
          </a:prstGeom>
          <a:solidFill>
            <a:srgbClr val="917A2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xmlns="" id="{D5D0AADA-76EF-4925-8FC9-C49FED31E836}"/>
              </a:ext>
            </a:extLst>
          </p:cNvPr>
          <p:cNvSpPr/>
          <p:nvPr/>
        </p:nvSpPr>
        <p:spPr>
          <a:xfrm>
            <a:off x="0" y="-10999"/>
            <a:ext cx="12192000" cy="129395"/>
          </a:xfrm>
          <a:prstGeom prst="rect">
            <a:avLst/>
          </a:prstGeom>
          <a:solidFill>
            <a:srgbClr val="A81A1A"/>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xmlns="" id="{971AC4F0-42FF-454F-A273-431A8E369040}"/>
              </a:ext>
            </a:extLst>
          </p:cNvPr>
          <p:cNvSpPr/>
          <p:nvPr/>
        </p:nvSpPr>
        <p:spPr>
          <a:xfrm>
            <a:off x="-182" y="114109"/>
            <a:ext cx="12192000" cy="60486"/>
          </a:xfrm>
          <a:prstGeom prst="rect">
            <a:avLst/>
          </a:prstGeom>
          <a:solidFill>
            <a:srgbClr val="917A24"/>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15" name="Action Button: Go Home 14">
            <a:hlinkClick r:id="" action="ppaction://hlinkshowjump?jump=lastslideviewed" highlightClick="1"/>
            <a:extLst>
              <a:ext uri="{FF2B5EF4-FFF2-40B4-BE49-F238E27FC236}">
                <a16:creationId xmlns:a16="http://schemas.microsoft.com/office/drawing/2014/main" xmlns="" id="{2C40FA53-4FAA-4023-9C18-FA4613F45894}"/>
              </a:ext>
            </a:extLst>
          </p:cNvPr>
          <p:cNvSpPr/>
          <p:nvPr/>
        </p:nvSpPr>
        <p:spPr>
          <a:xfrm>
            <a:off x="10863676" y="6092821"/>
            <a:ext cx="704273" cy="365125"/>
          </a:xfrm>
          <a:prstGeom prst="actionButtonHom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xmlns="" id="{A7722038-6B38-1BEF-32CD-F983D28A7B70}"/>
              </a:ext>
            </a:extLst>
          </p:cNvPr>
          <p:cNvSpPr/>
          <p:nvPr/>
        </p:nvSpPr>
        <p:spPr>
          <a:xfrm>
            <a:off x="623686" y="1310282"/>
            <a:ext cx="5574759" cy="40201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Debt Equity Ratio</a:t>
            </a:r>
          </a:p>
        </p:txBody>
      </p:sp>
      <p:sp>
        <p:nvSpPr>
          <p:cNvPr id="8" name="Rectangle 7">
            <a:extLst>
              <a:ext uri="{FF2B5EF4-FFF2-40B4-BE49-F238E27FC236}">
                <a16:creationId xmlns:a16="http://schemas.microsoft.com/office/drawing/2014/main" xmlns="" id="{3CBCC9F8-1F5E-B4D2-0752-B33C498C5C14}"/>
              </a:ext>
            </a:extLst>
          </p:cNvPr>
          <p:cNvSpPr/>
          <p:nvPr/>
        </p:nvSpPr>
        <p:spPr>
          <a:xfrm>
            <a:off x="623685" y="4402532"/>
            <a:ext cx="5574759" cy="23280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Effective Rate of Interest</a:t>
            </a:r>
          </a:p>
        </p:txBody>
      </p:sp>
      <p:sp>
        <p:nvSpPr>
          <p:cNvPr id="9" name="Rectangle 8">
            <a:extLst>
              <a:ext uri="{FF2B5EF4-FFF2-40B4-BE49-F238E27FC236}">
                <a16:creationId xmlns:a16="http://schemas.microsoft.com/office/drawing/2014/main" xmlns="" id="{932164DD-F7B7-066B-D764-072E8E651D63}"/>
              </a:ext>
            </a:extLst>
          </p:cNvPr>
          <p:cNvSpPr/>
          <p:nvPr/>
        </p:nvSpPr>
        <p:spPr>
          <a:xfrm>
            <a:off x="6289963" y="1312184"/>
            <a:ext cx="5277985" cy="402014"/>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Management Comments</a:t>
            </a:r>
          </a:p>
        </p:txBody>
      </p:sp>
      <p:sp>
        <p:nvSpPr>
          <p:cNvPr id="12" name="Rectangle 11">
            <a:extLst>
              <a:ext uri="{FF2B5EF4-FFF2-40B4-BE49-F238E27FC236}">
                <a16:creationId xmlns:a16="http://schemas.microsoft.com/office/drawing/2014/main" xmlns="" id="{E8E9957B-7D79-3E26-E4B8-95E18D348C71}"/>
              </a:ext>
            </a:extLst>
          </p:cNvPr>
          <p:cNvSpPr/>
          <p:nvPr/>
        </p:nvSpPr>
        <p:spPr>
          <a:xfrm>
            <a:off x="6289963" y="1724508"/>
            <a:ext cx="5277985" cy="2414962"/>
          </a:xfrm>
          <a:prstGeom prst="rect">
            <a:avLst/>
          </a:prstGeom>
          <a:solidFill>
            <a:schemeClr val="accent3">
              <a:lumMod val="20000"/>
              <a:lumOff val="80000"/>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lgn="just">
              <a:buFont typeface="Arial" panose="020B0604020202020204" pitchFamily="34" charset="0"/>
              <a:buChar char="•"/>
            </a:pPr>
            <a:r>
              <a:rPr lang="en-US" sz="1200" dirty="0">
                <a:solidFill>
                  <a:schemeClr val="tx1"/>
                </a:solidFill>
                <a:effectLst/>
                <a:latin typeface="Calibri" panose="020F0502020204030204" pitchFamily="34" charset="0"/>
                <a:ea typeface="Calibri" panose="020F0502020204030204" pitchFamily="34" charset="0"/>
                <a:cs typeface="Arial" panose="020B0604020202020204" pitchFamily="34" charset="0"/>
              </a:rPr>
              <a:t>Company has negotiated with its lenders and has successfully reduced borrowing </a:t>
            </a:r>
            <a:r>
              <a:rPr lang="en-US" sz="1200" dirty="0">
                <a:solidFill>
                  <a:schemeClr val="tx1"/>
                </a:solidFill>
                <a:latin typeface="Calibri" panose="020F0502020204030204" pitchFamily="34" charset="0"/>
                <a:ea typeface="Calibri" panose="020F0502020204030204" pitchFamily="34" charset="0"/>
                <a:cs typeface="Arial" panose="020B0604020202020204" pitchFamily="34" charset="0"/>
              </a:rPr>
              <a:t>cost to 5.86% from last year’s 6.15%. </a:t>
            </a:r>
            <a:endParaRPr lang="en-US" sz="12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ctr"/>
            <a:endParaRPr lang="en-US" sz="1400" b="1" dirty="0">
              <a:solidFill>
                <a:schemeClr val="tx1"/>
              </a:solidFill>
            </a:endParaRPr>
          </a:p>
        </p:txBody>
      </p:sp>
      <p:sp>
        <p:nvSpPr>
          <p:cNvPr id="3" name="Slide Number Placeholder 2">
            <a:extLst>
              <a:ext uri="{FF2B5EF4-FFF2-40B4-BE49-F238E27FC236}">
                <a16:creationId xmlns:a16="http://schemas.microsoft.com/office/drawing/2014/main" xmlns="" id="{B8ACAB7A-0862-CFA8-DC90-2988F2F598EA}"/>
              </a:ext>
            </a:extLst>
          </p:cNvPr>
          <p:cNvSpPr>
            <a:spLocks noGrp="1"/>
          </p:cNvSpPr>
          <p:nvPr>
            <p:ph type="sldNum" sz="quarter" idx="12"/>
          </p:nvPr>
        </p:nvSpPr>
        <p:spPr/>
        <p:txBody>
          <a:bodyPr/>
          <a:lstStyle/>
          <a:p>
            <a:fld id="{70EC9206-40C2-4988-907B-F68DF1318569}" type="slidenum">
              <a:rPr lang="en-US" smtClean="0"/>
              <a:pPr/>
              <a:t>7</a:t>
            </a:fld>
            <a:endParaRPr lang="en-US" dirty="0"/>
          </a:p>
        </p:txBody>
      </p:sp>
      <p:graphicFrame>
        <p:nvGraphicFramePr>
          <p:cNvPr id="10" name="Table 9">
            <a:extLst>
              <a:ext uri="{FF2B5EF4-FFF2-40B4-BE49-F238E27FC236}">
                <a16:creationId xmlns:a16="http://schemas.microsoft.com/office/drawing/2014/main" xmlns="" id="{5E513B02-B1DE-9B1C-7AE5-C13054283F28}"/>
              </a:ext>
            </a:extLst>
          </p:cNvPr>
          <p:cNvGraphicFramePr>
            <a:graphicFrameLocks noGrp="1"/>
          </p:cNvGraphicFramePr>
          <p:nvPr>
            <p:extLst>
              <p:ext uri="{D42A27DB-BD31-4B8C-83A1-F6EECF244321}">
                <p14:modId xmlns:p14="http://schemas.microsoft.com/office/powerpoint/2010/main" val="1629287005"/>
              </p:ext>
            </p:extLst>
          </p:nvPr>
        </p:nvGraphicFramePr>
        <p:xfrm>
          <a:off x="623685" y="4658966"/>
          <a:ext cx="5574760" cy="1493520"/>
        </p:xfrm>
        <a:graphic>
          <a:graphicData uri="http://schemas.openxmlformats.org/drawingml/2006/table">
            <a:tbl>
              <a:tblPr firstRow="1" bandRow="1">
                <a:tableStyleId>{F5AB1C69-6EDB-4FF4-983F-18BD219EF322}</a:tableStyleId>
              </a:tblPr>
              <a:tblGrid>
                <a:gridCol w="2405486">
                  <a:extLst>
                    <a:ext uri="{9D8B030D-6E8A-4147-A177-3AD203B41FA5}">
                      <a16:colId xmlns:a16="http://schemas.microsoft.com/office/drawing/2014/main" xmlns="" val="2134532892"/>
                    </a:ext>
                  </a:extLst>
                </a:gridCol>
                <a:gridCol w="1584637">
                  <a:extLst>
                    <a:ext uri="{9D8B030D-6E8A-4147-A177-3AD203B41FA5}">
                      <a16:colId xmlns:a16="http://schemas.microsoft.com/office/drawing/2014/main" xmlns="" val="601687978"/>
                    </a:ext>
                  </a:extLst>
                </a:gridCol>
                <a:gridCol w="1584637">
                  <a:extLst>
                    <a:ext uri="{9D8B030D-6E8A-4147-A177-3AD203B41FA5}">
                      <a16:colId xmlns:a16="http://schemas.microsoft.com/office/drawing/2014/main" xmlns="" val="2852176770"/>
                    </a:ext>
                  </a:extLst>
                </a:gridCol>
              </a:tblGrid>
              <a:tr h="248677">
                <a:tc>
                  <a:txBody>
                    <a:bodyPr/>
                    <a:lstStyle/>
                    <a:p>
                      <a:pPr algn="l" fontAlgn="ctr"/>
                      <a:r>
                        <a:rPr lang="en-US" sz="1400" b="1" u="none" strike="noStrike" dirty="0">
                          <a:solidFill>
                            <a:srgbClr val="FFFFFF"/>
                          </a:solidFill>
                          <a:effectLst/>
                        </a:rPr>
                        <a:t>Particulars (OMR’000)</a:t>
                      </a:r>
                      <a:endParaRPr lang="en-US" sz="1400" b="1" i="0" u="none" strike="noStrike" dirty="0">
                        <a:solidFill>
                          <a:srgbClr val="FFFFFF"/>
                        </a:solidFill>
                        <a:effectLst/>
                        <a:latin typeface="+mn-lt"/>
                      </a:endParaRPr>
                    </a:p>
                  </a:txBody>
                  <a:tcPr marL="0" marR="0" marT="0" marB="0" anchor="ctr">
                    <a:solidFill>
                      <a:schemeClr val="tx2"/>
                    </a:solidFill>
                  </a:tcPr>
                </a:tc>
                <a:tc>
                  <a:txBody>
                    <a:bodyPr/>
                    <a:lstStyle/>
                    <a:p>
                      <a:pPr algn="ctr" fontAlgn="b"/>
                      <a:r>
                        <a:rPr lang="en-US" sz="1400" b="1" u="none" strike="noStrike" dirty="0">
                          <a:solidFill>
                            <a:srgbClr val="FFFFFF"/>
                          </a:solidFill>
                          <a:effectLst/>
                        </a:rPr>
                        <a:t>FY2021-22 </a:t>
                      </a:r>
                      <a:br>
                        <a:rPr lang="en-US" sz="1400" b="1" u="none" strike="noStrike" dirty="0">
                          <a:solidFill>
                            <a:srgbClr val="FFFFFF"/>
                          </a:solidFill>
                          <a:effectLst/>
                        </a:rPr>
                      </a:br>
                      <a:endParaRPr lang="en-US" sz="1400" b="1" i="0" u="none" strike="noStrike" dirty="0">
                        <a:solidFill>
                          <a:srgbClr val="FFFFFF"/>
                        </a:solidFill>
                        <a:effectLst/>
                        <a:latin typeface="+mn-lt"/>
                      </a:endParaRPr>
                    </a:p>
                  </a:txBody>
                  <a:tcPr marL="0" marR="0" marT="0" marB="0" anchor="b">
                    <a:solidFill>
                      <a:schemeClr val="tx2"/>
                    </a:solidFill>
                  </a:tcPr>
                </a:tc>
                <a:tc>
                  <a:txBody>
                    <a:bodyPr/>
                    <a:lstStyle/>
                    <a:p>
                      <a:pPr algn="ctr" fontAlgn="b"/>
                      <a:r>
                        <a:rPr lang="en-US" sz="1400" b="1" u="none" strike="noStrike" dirty="0">
                          <a:solidFill>
                            <a:srgbClr val="FFFFFF"/>
                          </a:solidFill>
                          <a:effectLst/>
                        </a:rPr>
                        <a:t>FY2022-23 </a:t>
                      </a:r>
                      <a:br>
                        <a:rPr lang="en-US" sz="1400" b="1" u="none" strike="noStrike" dirty="0">
                          <a:solidFill>
                            <a:srgbClr val="FFFFFF"/>
                          </a:solidFill>
                          <a:effectLst/>
                        </a:rPr>
                      </a:br>
                      <a:endParaRPr lang="en-US" sz="1400" b="1" i="0" u="none" strike="noStrike" dirty="0">
                        <a:solidFill>
                          <a:srgbClr val="FFFFFF"/>
                        </a:solidFill>
                        <a:effectLst/>
                        <a:latin typeface="+mn-lt"/>
                      </a:endParaRPr>
                    </a:p>
                  </a:txBody>
                  <a:tcPr marL="0" marR="0" marT="0" marB="0" anchor="b">
                    <a:solidFill>
                      <a:schemeClr val="tx2"/>
                    </a:solidFill>
                  </a:tcPr>
                </a:tc>
                <a:extLst>
                  <a:ext uri="{0D108BD9-81ED-4DB2-BD59-A6C34878D82A}">
                    <a16:rowId xmlns:a16="http://schemas.microsoft.com/office/drawing/2014/main" xmlns="" val="591126851"/>
                  </a:ext>
                </a:extLst>
              </a:tr>
              <a:tr h="124339">
                <a:tc>
                  <a:txBody>
                    <a:bodyPr/>
                    <a:lstStyle/>
                    <a:p>
                      <a:pPr algn="l" fontAlgn="b"/>
                      <a:r>
                        <a:rPr lang="en-US" sz="1400" b="0" u="none" strike="noStrike" dirty="0">
                          <a:solidFill>
                            <a:srgbClr val="000000"/>
                          </a:solidFill>
                          <a:effectLst/>
                        </a:rPr>
                        <a:t> Actual outstanding  </a:t>
                      </a:r>
                      <a:endParaRPr lang="en-US" sz="1400" b="0" i="0" u="none" strike="noStrike" dirty="0">
                        <a:solidFill>
                          <a:srgbClr val="000000"/>
                        </a:solidFill>
                        <a:effectLst/>
                        <a:latin typeface="+mn-lt"/>
                      </a:endParaRPr>
                    </a:p>
                  </a:txBody>
                  <a:tcPr marL="0" marR="0" marT="0" marB="0" anchor="b"/>
                </a:tc>
                <a:tc>
                  <a:txBody>
                    <a:bodyPr/>
                    <a:lstStyle/>
                    <a:p>
                      <a:pPr algn="ctr" fontAlgn="b"/>
                      <a:r>
                        <a:rPr lang="en-US" sz="1400" b="0" u="none" strike="noStrike" dirty="0">
                          <a:solidFill>
                            <a:srgbClr val="000000"/>
                          </a:solidFill>
                          <a:effectLst/>
                        </a:rPr>
                        <a:t>15,513 </a:t>
                      </a:r>
                      <a:endParaRPr lang="en-US" sz="1400" b="0" i="0" u="none" strike="noStrike" dirty="0">
                        <a:solidFill>
                          <a:srgbClr val="000000"/>
                        </a:solidFill>
                        <a:effectLst/>
                        <a:latin typeface="+mn-lt"/>
                      </a:endParaRPr>
                    </a:p>
                  </a:txBody>
                  <a:tcPr marL="0" marR="0" marT="0" marB="0" anchor="b"/>
                </a:tc>
                <a:tc>
                  <a:txBody>
                    <a:bodyPr/>
                    <a:lstStyle/>
                    <a:p>
                      <a:pPr algn="ctr" fontAlgn="b"/>
                      <a:r>
                        <a:rPr lang="en-US" sz="1400" b="0" u="none" strike="noStrike" dirty="0">
                          <a:solidFill>
                            <a:srgbClr val="000000"/>
                          </a:solidFill>
                          <a:effectLst/>
                        </a:rPr>
                        <a:t>17,142 </a:t>
                      </a:r>
                      <a:endParaRPr lang="en-US" sz="1400" b="0" i="0" u="none" strike="noStrike" dirty="0">
                        <a:solidFill>
                          <a:srgbClr val="000000"/>
                        </a:solidFill>
                        <a:effectLst/>
                        <a:latin typeface="+mn-lt"/>
                      </a:endParaRPr>
                    </a:p>
                  </a:txBody>
                  <a:tcPr marL="0" marR="0" marT="0" marB="0" anchor="b"/>
                </a:tc>
                <a:extLst>
                  <a:ext uri="{0D108BD9-81ED-4DB2-BD59-A6C34878D82A}">
                    <a16:rowId xmlns:a16="http://schemas.microsoft.com/office/drawing/2014/main" xmlns="" val="2330896095"/>
                  </a:ext>
                </a:extLst>
              </a:tr>
              <a:tr h="124339">
                <a:tc>
                  <a:txBody>
                    <a:bodyPr/>
                    <a:lstStyle/>
                    <a:p>
                      <a:pPr algn="l" fontAlgn="b"/>
                      <a:r>
                        <a:rPr lang="en-US" sz="1400" b="0" u="none" strike="noStrike" dirty="0">
                          <a:solidFill>
                            <a:srgbClr val="000000"/>
                          </a:solidFill>
                          <a:effectLst/>
                        </a:rPr>
                        <a:t>Average Outstanding</a:t>
                      </a:r>
                      <a:endParaRPr lang="en-US" sz="1400" b="0" i="0" u="none" strike="noStrike" dirty="0">
                        <a:solidFill>
                          <a:srgbClr val="000000"/>
                        </a:solidFill>
                        <a:effectLst/>
                        <a:latin typeface="+mn-lt"/>
                      </a:endParaRPr>
                    </a:p>
                  </a:txBody>
                  <a:tcPr marL="0" marR="0" marT="0" marB="0" anchor="b"/>
                </a:tc>
                <a:tc>
                  <a:txBody>
                    <a:bodyPr/>
                    <a:lstStyle/>
                    <a:p>
                      <a:pPr marL="0" algn="ctr" defTabSz="914400" rtl="0" eaLnBrk="1" fontAlgn="b" latinLnBrk="0" hangingPunct="1"/>
                      <a:r>
                        <a:rPr lang="en-US" sz="1400" b="0" u="none" strike="noStrike" kern="1200" dirty="0">
                          <a:solidFill>
                            <a:srgbClr val="000000"/>
                          </a:solidFill>
                          <a:effectLst/>
                        </a:rPr>
                        <a:t>17,108 </a:t>
                      </a:r>
                      <a:endParaRPr lang="en-US" sz="1400" b="0" i="0" u="none" strike="noStrike" kern="1200" dirty="0">
                        <a:solidFill>
                          <a:srgbClr val="000000"/>
                        </a:solidFill>
                        <a:effectLst/>
                        <a:latin typeface="+mn-lt"/>
                        <a:ea typeface="+mn-ea"/>
                        <a:cs typeface="+mn-cs"/>
                      </a:endParaRPr>
                    </a:p>
                  </a:txBody>
                  <a:tcPr marL="0" marR="0" marT="0" marB="0" anchor="b"/>
                </a:tc>
                <a:tc>
                  <a:txBody>
                    <a:bodyPr/>
                    <a:lstStyle/>
                    <a:p>
                      <a:pPr marL="0" algn="ctr" defTabSz="914400" rtl="0" eaLnBrk="1" fontAlgn="b" latinLnBrk="0" hangingPunct="1"/>
                      <a:r>
                        <a:rPr lang="en-US" sz="1400" b="0" u="none" strike="noStrike" kern="1200" dirty="0">
                          <a:solidFill>
                            <a:srgbClr val="000000"/>
                          </a:solidFill>
                          <a:effectLst/>
                        </a:rPr>
                        <a:t>17,786 </a:t>
                      </a:r>
                      <a:endParaRPr lang="en-US" sz="1400" b="0" i="0" u="none" strike="noStrike" kern="1200" dirty="0">
                        <a:solidFill>
                          <a:srgbClr val="000000"/>
                        </a:solidFill>
                        <a:effectLst/>
                        <a:latin typeface="+mn-lt"/>
                        <a:ea typeface="+mn-ea"/>
                        <a:cs typeface="+mn-cs"/>
                      </a:endParaRPr>
                    </a:p>
                  </a:txBody>
                  <a:tcPr marL="0" marR="0" marT="0" marB="0" anchor="b"/>
                </a:tc>
                <a:extLst>
                  <a:ext uri="{0D108BD9-81ED-4DB2-BD59-A6C34878D82A}">
                    <a16:rowId xmlns:a16="http://schemas.microsoft.com/office/drawing/2014/main" xmlns="" val="1928040927"/>
                  </a:ext>
                </a:extLst>
              </a:tr>
              <a:tr h="124339">
                <a:tc>
                  <a:txBody>
                    <a:bodyPr/>
                    <a:lstStyle/>
                    <a:p>
                      <a:pPr marL="0" algn="l" defTabSz="914400" rtl="0" eaLnBrk="1" fontAlgn="b" latinLnBrk="0" hangingPunct="1"/>
                      <a:r>
                        <a:rPr lang="en-US" sz="1400" b="0" u="none" strike="noStrike" kern="1200" dirty="0">
                          <a:solidFill>
                            <a:srgbClr val="000000"/>
                          </a:solidFill>
                          <a:effectLst/>
                        </a:rPr>
                        <a:t>Finance cost</a:t>
                      </a:r>
                      <a:endParaRPr lang="en-US" sz="1400" b="0" i="0" u="none" strike="noStrike" kern="1200" dirty="0">
                        <a:solidFill>
                          <a:srgbClr val="000000"/>
                        </a:solidFill>
                        <a:effectLst/>
                        <a:latin typeface="+mn-lt"/>
                        <a:ea typeface="+mn-ea"/>
                        <a:cs typeface="+mn-cs"/>
                      </a:endParaRPr>
                    </a:p>
                  </a:txBody>
                  <a:tcPr marL="0" marR="0" marT="0" marB="0" anchor="b"/>
                </a:tc>
                <a:tc>
                  <a:txBody>
                    <a:bodyPr/>
                    <a:lstStyle/>
                    <a:p>
                      <a:pPr marL="0" algn="ctr" defTabSz="914400" rtl="0" eaLnBrk="1" fontAlgn="b" latinLnBrk="0" hangingPunct="1"/>
                      <a:r>
                        <a:rPr lang="en-US" sz="1400" b="0" u="none" strike="noStrike" kern="1200" dirty="0">
                          <a:solidFill>
                            <a:srgbClr val="000000"/>
                          </a:solidFill>
                          <a:effectLst/>
                        </a:rPr>
                        <a:t>1,124            </a:t>
                      </a:r>
                      <a:endParaRPr lang="en-US" sz="1400" b="0" i="0" u="none" strike="noStrike" kern="1200" dirty="0">
                        <a:solidFill>
                          <a:srgbClr val="000000"/>
                        </a:solidFill>
                        <a:effectLst/>
                        <a:latin typeface="+mn-lt"/>
                        <a:ea typeface="+mn-ea"/>
                        <a:cs typeface="+mn-cs"/>
                      </a:endParaRPr>
                    </a:p>
                  </a:txBody>
                  <a:tcPr marL="0" marR="0" marT="0" marB="0" anchor="b"/>
                </a:tc>
                <a:tc>
                  <a:txBody>
                    <a:bodyPr/>
                    <a:lstStyle/>
                    <a:p>
                      <a:pPr marL="0" algn="ctr" defTabSz="914400" rtl="0" eaLnBrk="1" fontAlgn="b" latinLnBrk="0" hangingPunct="1"/>
                      <a:r>
                        <a:rPr lang="en-US" sz="1400" b="0" u="none" strike="noStrike" kern="1200" dirty="0">
                          <a:solidFill>
                            <a:srgbClr val="000000"/>
                          </a:solidFill>
                          <a:effectLst/>
                        </a:rPr>
                        <a:t>1,043</a:t>
                      </a:r>
                      <a:endParaRPr lang="en-US" sz="1400" b="0" i="0" u="none" strike="noStrike" kern="1200" dirty="0">
                        <a:solidFill>
                          <a:srgbClr val="000000"/>
                        </a:solidFill>
                        <a:effectLst/>
                        <a:latin typeface="+mn-lt"/>
                        <a:ea typeface="+mn-ea"/>
                        <a:cs typeface="+mn-cs"/>
                      </a:endParaRPr>
                    </a:p>
                  </a:txBody>
                  <a:tcPr marL="0" marR="0" marT="0" marB="0" anchor="b"/>
                </a:tc>
                <a:extLst>
                  <a:ext uri="{0D108BD9-81ED-4DB2-BD59-A6C34878D82A}">
                    <a16:rowId xmlns:a16="http://schemas.microsoft.com/office/drawing/2014/main" xmlns="" val="1028053047"/>
                  </a:ext>
                </a:extLst>
              </a:tr>
              <a:tr h="124339">
                <a:tc>
                  <a:txBody>
                    <a:bodyPr/>
                    <a:lstStyle/>
                    <a:p>
                      <a:pPr marL="0" algn="l" defTabSz="914400" rtl="0" eaLnBrk="1" fontAlgn="b" latinLnBrk="0" hangingPunct="1"/>
                      <a:r>
                        <a:rPr lang="en-US" sz="1400" b="0" u="none" strike="noStrike" kern="1200" dirty="0">
                          <a:solidFill>
                            <a:srgbClr val="000000"/>
                          </a:solidFill>
                          <a:effectLst/>
                        </a:rPr>
                        <a:t>Range of Interest Rates</a:t>
                      </a:r>
                      <a:endParaRPr lang="en-US" sz="1400" b="0" i="0" u="none" strike="noStrike" kern="1200" dirty="0">
                        <a:solidFill>
                          <a:srgbClr val="000000"/>
                        </a:solidFill>
                        <a:effectLst/>
                        <a:latin typeface="+mn-lt"/>
                        <a:ea typeface="+mn-ea"/>
                        <a:cs typeface="+mn-cs"/>
                      </a:endParaRPr>
                    </a:p>
                  </a:txBody>
                  <a:tcPr marL="0" marR="0" marT="0" marB="0" anchor="b"/>
                </a:tc>
                <a:tc>
                  <a:txBody>
                    <a:bodyPr/>
                    <a:lstStyle/>
                    <a:p>
                      <a:pPr marL="0" algn="ctr" defTabSz="914400" rtl="0" eaLnBrk="1" fontAlgn="b" latinLnBrk="0" hangingPunct="1"/>
                      <a:r>
                        <a:rPr lang="en-US" sz="1400" b="0" u="none" strike="noStrike" kern="1200" dirty="0">
                          <a:solidFill>
                            <a:srgbClr val="000000"/>
                          </a:solidFill>
                          <a:effectLst/>
                        </a:rPr>
                        <a:t>5.00% - 6.50%</a:t>
                      </a:r>
                      <a:endParaRPr lang="en-US" sz="1400" b="0" i="0" u="none" strike="noStrike" kern="1200" dirty="0">
                        <a:solidFill>
                          <a:srgbClr val="000000"/>
                        </a:solidFill>
                        <a:effectLst/>
                        <a:latin typeface="+mn-lt"/>
                        <a:ea typeface="+mn-ea"/>
                        <a:cs typeface="+mn-cs"/>
                      </a:endParaRPr>
                    </a:p>
                  </a:txBody>
                  <a:tcPr marL="0" marR="0" marT="0" marB="0" anchor="b"/>
                </a:tc>
                <a:tc>
                  <a:txBody>
                    <a:bodyPr/>
                    <a:lstStyle/>
                    <a:p>
                      <a:pPr marL="0" algn="ctr" defTabSz="914400" rtl="0" eaLnBrk="1" fontAlgn="b" latinLnBrk="0" hangingPunct="1"/>
                      <a:r>
                        <a:rPr lang="en-US" sz="1400" b="0" u="none" strike="noStrike" kern="1200" dirty="0">
                          <a:solidFill>
                            <a:srgbClr val="000000"/>
                          </a:solidFill>
                          <a:effectLst/>
                        </a:rPr>
                        <a:t>5.00% - 6.50%</a:t>
                      </a:r>
                      <a:endParaRPr lang="en-US" sz="1400" b="0" i="0" u="none" strike="noStrike" kern="1200" dirty="0">
                        <a:solidFill>
                          <a:srgbClr val="000000"/>
                        </a:solidFill>
                        <a:effectLst/>
                        <a:latin typeface="+mn-lt"/>
                        <a:ea typeface="+mn-ea"/>
                        <a:cs typeface="+mn-cs"/>
                      </a:endParaRPr>
                    </a:p>
                  </a:txBody>
                  <a:tcPr marL="0" marR="0" marT="0" marB="0" anchor="b"/>
                </a:tc>
                <a:extLst>
                  <a:ext uri="{0D108BD9-81ED-4DB2-BD59-A6C34878D82A}">
                    <a16:rowId xmlns:a16="http://schemas.microsoft.com/office/drawing/2014/main" xmlns="" val="977431742"/>
                  </a:ext>
                </a:extLst>
              </a:tr>
              <a:tr h="124339">
                <a:tc>
                  <a:txBody>
                    <a:bodyPr/>
                    <a:lstStyle/>
                    <a:p>
                      <a:pPr marL="0" algn="l" defTabSz="914400" rtl="0" eaLnBrk="1" fontAlgn="b" latinLnBrk="0" hangingPunct="1"/>
                      <a:r>
                        <a:rPr lang="en-US" sz="1400" b="1" u="none" strike="noStrike" kern="1200" dirty="0">
                          <a:solidFill>
                            <a:srgbClr val="000000"/>
                          </a:solidFill>
                          <a:effectLst/>
                        </a:rPr>
                        <a:t>Effective rate of Interest</a:t>
                      </a:r>
                      <a:endParaRPr lang="en-US" sz="1400" b="1" i="0" u="none" strike="noStrike" kern="1200" dirty="0">
                        <a:solidFill>
                          <a:srgbClr val="000000"/>
                        </a:solidFill>
                        <a:effectLst/>
                        <a:latin typeface="+mn-lt"/>
                        <a:ea typeface="+mn-ea"/>
                        <a:cs typeface="+mn-cs"/>
                      </a:endParaRPr>
                    </a:p>
                  </a:txBody>
                  <a:tcPr marL="0" marR="0" marT="0" marB="0" anchor="b"/>
                </a:tc>
                <a:tc>
                  <a:txBody>
                    <a:bodyPr/>
                    <a:lstStyle/>
                    <a:p>
                      <a:pPr marL="0" algn="ctr" defTabSz="914400" rtl="0" eaLnBrk="1" fontAlgn="b" latinLnBrk="0" hangingPunct="1"/>
                      <a:r>
                        <a:rPr lang="en-US" sz="1400" b="1" u="none" strike="noStrike" kern="1200" dirty="0">
                          <a:solidFill>
                            <a:srgbClr val="000000"/>
                          </a:solidFill>
                          <a:effectLst/>
                        </a:rPr>
                        <a:t>6.15%</a:t>
                      </a:r>
                      <a:endParaRPr lang="en-US" sz="1400" b="1" i="0" u="none" strike="noStrike" kern="1200" dirty="0">
                        <a:solidFill>
                          <a:srgbClr val="000000"/>
                        </a:solidFill>
                        <a:effectLst/>
                        <a:latin typeface="+mn-lt"/>
                        <a:ea typeface="+mn-ea"/>
                        <a:cs typeface="+mn-cs"/>
                      </a:endParaRPr>
                    </a:p>
                  </a:txBody>
                  <a:tcPr marL="0" marR="0" marT="0" marB="0" anchor="b"/>
                </a:tc>
                <a:tc>
                  <a:txBody>
                    <a:bodyPr/>
                    <a:lstStyle/>
                    <a:p>
                      <a:pPr marL="0" algn="ctr" defTabSz="914400" rtl="0" eaLnBrk="1" fontAlgn="b" latinLnBrk="0" hangingPunct="1"/>
                      <a:r>
                        <a:rPr lang="en-US" sz="1400" b="1" u="none" strike="noStrike" kern="1200" dirty="0">
                          <a:solidFill>
                            <a:srgbClr val="000000"/>
                          </a:solidFill>
                          <a:effectLst/>
                        </a:rPr>
                        <a:t>5.86%</a:t>
                      </a:r>
                      <a:endParaRPr lang="en-US" sz="1400" b="1" i="0" u="none" strike="noStrike" kern="1200" dirty="0">
                        <a:solidFill>
                          <a:srgbClr val="000000"/>
                        </a:solidFill>
                        <a:effectLst/>
                        <a:latin typeface="+mn-lt"/>
                        <a:ea typeface="+mn-ea"/>
                        <a:cs typeface="+mn-cs"/>
                      </a:endParaRPr>
                    </a:p>
                  </a:txBody>
                  <a:tcPr marL="0" marR="0" marT="0" marB="0" anchor="b"/>
                </a:tc>
                <a:extLst>
                  <a:ext uri="{0D108BD9-81ED-4DB2-BD59-A6C34878D82A}">
                    <a16:rowId xmlns:a16="http://schemas.microsoft.com/office/drawing/2014/main" xmlns="" val="1842395610"/>
                  </a:ext>
                </a:extLst>
              </a:tr>
            </a:tbl>
          </a:graphicData>
        </a:graphic>
      </p:graphicFrame>
      <p:graphicFrame>
        <p:nvGraphicFramePr>
          <p:cNvPr id="5" name="Chart 4">
            <a:extLst>
              <a:ext uri="{FF2B5EF4-FFF2-40B4-BE49-F238E27FC236}">
                <a16:creationId xmlns:a16="http://schemas.microsoft.com/office/drawing/2014/main" xmlns="" id="{D07DDF27-31D2-1A41-6183-AC5D8C735B6E}"/>
              </a:ext>
            </a:extLst>
          </p:cNvPr>
          <p:cNvGraphicFramePr>
            <a:graphicFrameLocks/>
          </p:cNvGraphicFramePr>
          <p:nvPr>
            <p:extLst>
              <p:ext uri="{D42A27DB-BD31-4B8C-83A1-F6EECF244321}">
                <p14:modId xmlns:p14="http://schemas.microsoft.com/office/powerpoint/2010/main" val="2057685972"/>
              </p:ext>
            </p:extLst>
          </p:nvPr>
        </p:nvGraphicFramePr>
        <p:xfrm>
          <a:off x="623685" y="1721383"/>
          <a:ext cx="5574758" cy="24666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627485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69E52024-98DB-A430-87DC-CBDCAEC7E6FA}"/>
              </a:ext>
            </a:extLst>
          </p:cNvPr>
          <p:cNvSpPr txBox="1"/>
          <p:nvPr/>
        </p:nvSpPr>
        <p:spPr>
          <a:xfrm>
            <a:off x="4194495" y="2441196"/>
            <a:ext cx="3263318" cy="830997"/>
          </a:xfrm>
          <a:prstGeom prst="rect">
            <a:avLst/>
          </a:prstGeom>
          <a:noFill/>
        </p:spPr>
        <p:txBody>
          <a:bodyPr wrap="square" rtlCol="0">
            <a:spAutoFit/>
          </a:bodyPr>
          <a:lstStyle/>
          <a:p>
            <a:pPr algn="ctr"/>
            <a:r>
              <a:rPr lang="en-US" sz="4800" dirty="0"/>
              <a:t>Thank You</a:t>
            </a:r>
          </a:p>
        </p:txBody>
      </p:sp>
      <p:sp>
        <p:nvSpPr>
          <p:cNvPr id="4" name="Slide Number Placeholder 3">
            <a:extLst>
              <a:ext uri="{FF2B5EF4-FFF2-40B4-BE49-F238E27FC236}">
                <a16:creationId xmlns:a16="http://schemas.microsoft.com/office/drawing/2014/main" xmlns="" id="{CF56ECBD-B738-8636-EF49-E76787FECD48}"/>
              </a:ext>
            </a:extLst>
          </p:cNvPr>
          <p:cNvSpPr>
            <a:spLocks noGrp="1"/>
          </p:cNvSpPr>
          <p:nvPr>
            <p:ph type="sldNum" sz="quarter" idx="12"/>
          </p:nvPr>
        </p:nvSpPr>
        <p:spPr/>
        <p:txBody>
          <a:bodyPr/>
          <a:lstStyle/>
          <a:p>
            <a:fld id="{48F63A3B-78C7-47BE-AE5E-E10140E04643}" type="slidenum">
              <a:rPr lang="en-US" smtClean="0"/>
              <a:t>8</a:t>
            </a:fld>
            <a:endParaRPr lang="en-US" dirty="0"/>
          </a:p>
        </p:txBody>
      </p:sp>
    </p:spTree>
    <p:extLst>
      <p:ext uri="{BB962C8B-B14F-4D97-AF65-F5344CB8AC3E}">
        <p14:creationId xmlns:p14="http://schemas.microsoft.com/office/powerpoint/2010/main" val="32256842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37702</TotalTime>
  <Words>1255</Words>
  <Application>Microsoft Office PowerPoint</Application>
  <PresentationFormat>Widescreen</PresentationFormat>
  <Paragraphs>397</Paragraphs>
  <Slides>8</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MS Gothic</vt:lpstr>
      <vt:lpstr>Arial</vt:lpstr>
      <vt:lpstr>Calibri</vt:lpstr>
      <vt:lpstr>Calibri Light</vt:lpstr>
      <vt:lpstr>Tahoma</vt:lpstr>
      <vt:lpstr>Office Theme</vt:lpstr>
      <vt:lpstr>Al Anwar Investments SAOG </vt:lpstr>
      <vt:lpstr>Investment Portfolio</vt:lpstr>
      <vt:lpstr>Performance of Associate Companies</vt:lpstr>
      <vt:lpstr>Company Performance – Mar’23</vt:lpstr>
      <vt:lpstr>Company Performance– Quarter on Quarter</vt:lpstr>
      <vt:lpstr>Financial Overview – Balance Sheet   </vt:lpstr>
      <vt:lpstr>Bank Borrowing</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Khalid Al-Eisri</dc:creator>
  <cp:lastModifiedBy>Microsoft account</cp:lastModifiedBy>
  <cp:revision>340</cp:revision>
  <cp:lastPrinted>2022-12-08T05:01:51Z</cp:lastPrinted>
  <dcterms:created xsi:type="dcterms:W3CDTF">2021-07-01T13:17:49Z</dcterms:created>
  <dcterms:modified xsi:type="dcterms:W3CDTF">2023-06-26T06:55:49Z</dcterms:modified>
</cp:coreProperties>
</file>